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39"/>
  </p:notesMasterIdLst>
  <p:handoutMasterIdLst>
    <p:handoutMasterId r:id="rId40"/>
  </p:handoutMasterIdLst>
  <p:sldIdLst>
    <p:sldId id="280" r:id="rId2"/>
    <p:sldId id="901" r:id="rId3"/>
    <p:sldId id="867" r:id="rId4"/>
    <p:sldId id="917" r:id="rId5"/>
    <p:sldId id="918" r:id="rId6"/>
    <p:sldId id="919" r:id="rId7"/>
    <p:sldId id="903" r:id="rId8"/>
    <p:sldId id="868" r:id="rId9"/>
    <p:sldId id="866" r:id="rId10"/>
    <p:sldId id="920" r:id="rId11"/>
    <p:sldId id="921" r:id="rId12"/>
    <p:sldId id="923" r:id="rId13"/>
    <p:sldId id="922" r:id="rId14"/>
    <p:sldId id="904" r:id="rId15"/>
    <p:sldId id="905" r:id="rId16"/>
    <p:sldId id="906" r:id="rId17"/>
    <p:sldId id="907" r:id="rId18"/>
    <p:sldId id="880" r:id="rId19"/>
    <p:sldId id="870" r:id="rId20"/>
    <p:sldId id="882" r:id="rId21"/>
    <p:sldId id="878" r:id="rId22"/>
    <p:sldId id="564" r:id="rId23"/>
    <p:sldId id="875" r:id="rId24"/>
    <p:sldId id="873" r:id="rId25"/>
    <p:sldId id="874" r:id="rId26"/>
    <p:sldId id="908" r:id="rId27"/>
    <p:sldId id="909" r:id="rId28"/>
    <p:sldId id="910" r:id="rId29"/>
    <p:sldId id="911" r:id="rId30"/>
    <p:sldId id="912" r:id="rId31"/>
    <p:sldId id="913" r:id="rId32"/>
    <p:sldId id="914" r:id="rId33"/>
    <p:sldId id="291" r:id="rId34"/>
    <p:sldId id="915" r:id="rId35"/>
    <p:sldId id="900" r:id="rId36"/>
    <p:sldId id="916" r:id="rId37"/>
    <p:sldId id="899" r:id="rId3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B3D3EA"/>
    <a:srgbClr val="CCE8F6"/>
    <a:srgbClr val="583600"/>
    <a:srgbClr val="FFD9D9"/>
    <a:srgbClr val="4AADDA"/>
    <a:srgbClr val="35759D"/>
    <a:srgbClr val="34A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5596" autoAdjust="0"/>
  </p:normalViewPr>
  <p:slideViewPr>
    <p:cSldViewPr>
      <p:cViewPr varScale="1">
        <p:scale>
          <a:sx n="106" d="100"/>
          <a:sy n="106" d="100"/>
        </p:scale>
        <p:origin x="18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29A4C-BD4E-452C-ADC7-76D3DD2A5375}" type="doc">
      <dgm:prSet loTypeId="urn:microsoft.com/office/officeart/2005/8/layout/gear1" loCatId="cycle" qsTypeId="urn:microsoft.com/office/officeart/2005/8/quickstyle/simple1" qsCatId="simple" csTypeId="urn:microsoft.com/office/officeart/2005/8/colors/accent6_4" csCatId="accent6" phldr="1"/>
      <dgm:spPr/>
    </dgm:pt>
    <dgm:pt modelId="{4A11B646-E92B-48EA-A025-3D521951101A}">
      <dgm:prSet phldrT="[Текст]" custT="1"/>
      <dgm:spPr/>
      <dgm:t>
        <a:bodyPr/>
        <a:lstStyle/>
        <a:p>
          <a:r>
            <a:rPr lang="ru-RU" sz="1600" b="1" dirty="0"/>
            <a:t>у </a:t>
          </a:r>
          <a:r>
            <a:rPr lang="ru-RU" sz="1600" b="1" dirty="0" err="1"/>
            <a:t>дітей</a:t>
          </a:r>
          <a:r>
            <a:rPr lang="ru-RU" sz="1600" b="1" dirty="0"/>
            <a:t> </a:t>
          </a:r>
          <a:r>
            <a:rPr lang="ru-RU" sz="1600" b="1" dirty="0" err="1"/>
            <a:t>закладаються</a:t>
          </a:r>
          <a:r>
            <a:rPr lang="ru-RU" sz="1600" b="1" dirty="0"/>
            <a:t> </a:t>
          </a:r>
          <a:r>
            <a:rPr lang="ru-RU" sz="1600" b="1" dirty="0" err="1"/>
            <a:t>підвалини</a:t>
          </a:r>
          <a:r>
            <a:rPr lang="ru-RU" sz="1600" b="1" dirty="0"/>
            <a:t> </a:t>
          </a:r>
          <a:r>
            <a:rPr lang="ru-RU" sz="1600" b="1" dirty="0" err="1"/>
            <a:t>інтелекту</a:t>
          </a:r>
          <a:r>
            <a:rPr lang="ru-RU" sz="1600" b="1" dirty="0"/>
            <a:t>, структура </a:t>
          </a:r>
          <a:r>
            <a:rPr lang="ru-RU" sz="1600" b="1" dirty="0" err="1"/>
            <a:t>мислення</a:t>
          </a:r>
          <a:r>
            <a:rPr lang="ru-RU" sz="1600" b="1" dirty="0"/>
            <a:t>, а </a:t>
          </a:r>
          <a:r>
            <a:rPr lang="ru-RU" sz="1600" b="1" dirty="0" err="1"/>
            <a:t>природна</a:t>
          </a:r>
          <a:r>
            <a:rPr lang="ru-RU" sz="1600" b="1" dirty="0"/>
            <a:t> </a:t>
          </a:r>
          <a:r>
            <a:rPr lang="ru-RU" sz="1600" b="1" dirty="0" err="1"/>
            <a:t>допитливість</a:t>
          </a:r>
          <a:r>
            <a:rPr lang="ru-RU" sz="1600" b="1" dirty="0"/>
            <a:t> </a:t>
          </a:r>
          <a:r>
            <a:rPr lang="ru-RU" sz="1600" b="1" dirty="0" err="1"/>
            <a:t>дітей</a:t>
          </a:r>
          <a:r>
            <a:rPr lang="ru-RU" sz="1600" b="1" dirty="0"/>
            <a:t> та </a:t>
          </a:r>
          <a:r>
            <a:rPr lang="ru-RU" sz="1600" b="1" dirty="0" err="1"/>
            <a:t>щирий</a:t>
          </a:r>
          <a:r>
            <a:rPr lang="ru-RU" sz="1600" b="1" dirty="0"/>
            <a:t> </a:t>
          </a:r>
          <a:r>
            <a:rPr lang="ru-RU" sz="1600" b="1" dirty="0" err="1"/>
            <a:t>інтерес</a:t>
          </a:r>
          <a:r>
            <a:rPr lang="ru-RU" sz="1600" b="1" dirty="0"/>
            <a:t> до </a:t>
          </a:r>
          <a:r>
            <a:rPr lang="ru-RU" sz="1600" b="1" dirty="0" err="1"/>
            <a:t>оточення</a:t>
          </a:r>
          <a:r>
            <a:rPr lang="ru-RU" sz="1600" b="1" dirty="0"/>
            <a:t> </a:t>
          </a:r>
          <a:r>
            <a:rPr lang="ru-RU" sz="1600" b="1" dirty="0" err="1"/>
            <a:t>створюють</a:t>
          </a:r>
          <a:r>
            <a:rPr lang="ru-RU" sz="1600" b="1" dirty="0"/>
            <a:t> </a:t>
          </a:r>
          <a:r>
            <a:rPr lang="ru-RU" sz="1600" b="1" dirty="0" err="1"/>
            <a:t>надзвичайно</a:t>
          </a:r>
          <a:r>
            <a:rPr lang="ru-RU" sz="1600" b="1" dirty="0"/>
            <a:t> </a:t>
          </a:r>
          <a:r>
            <a:rPr lang="ru-RU" sz="1600" b="1" dirty="0" err="1"/>
            <a:t>сприятливі</a:t>
          </a:r>
          <a:r>
            <a:rPr lang="ru-RU" sz="1600" b="1" dirty="0"/>
            <a:t> </a:t>
          </a:r>
          <a:r>
            <a:rPr lang="ru-RU" sz="1600" b="1" dirty="0" err="1"/>
            <a:t>умови</a:t>
          </a:r>
          <a:r>
            <a:rPr lang="ru-RU" sz="1600" b="1" dirty="0"/>
            <a:t> для </a:t>
          </a:r>
          <a:r>
            <a:rPr lang="ru-RU" sz="1600" b="1" dirty="0" err="1"/>
            <a:t>формування</a:t>
          </a:r>
          <a:r>
            <a:rPr lang="ru-RU" sz="1600" b="1" dirty="0"/>
            <a:t> </a:t>
          </a:r>
          <a:r>
            <a:rPr lang="ru-RU" sz="1600" b="1" dirty="0" err="1"/>
            <a:t>екологічної</a:t>
          </a:r>
          <a:r>
            <a:rPr lang="ru-RU" sz="1600" b="1" dirty="0"/>
            <a:t> </a:t>
          </a:r>
          <a:r>
            <a:rPr lang="ru-RU" sz="1600" b="1" dirty="0" err="1"/>
            <a:t>свідомості</a:t>
          </a:r>
          <a:endParaRPr lang="ru-RU" sz="1600" b="1" dirty="0"/>
        </a:p>
      </dgm:t>
    </dgm:pt>
    <dgm:pt modelId="{C2CAF7BB-9D34-45A5-B77E-BF03490E0B7B}" type="parTrans" cxnId="{90FDE4E5-7A86-4A58-B1E7-AD5DEF2E848C}">
      <dgm:prSet/>
      <dgm:spPr/>
      <dgm:t>
        <a:bodyPr/>
        <a:lstStyle/>
        <a:p>
          <a:endParaRPr lang="ru-RU"/>
        </a:p>
      </dgm:t>
    </dgm:pt>
    <dgm:pt modelId="{5B3D735E-1BE9-44FF-BA6E-FE72E498F994}" type="sibTrans" cxnId="{90FDE4E5-7A86-4A58-B1E7-AD5DEF2E848C}">
      <dgm:prSet/>
      <dgm:spPr/>
      <dgm:t>
        <a:bodyPr/>
        <a:lstStyle/>
        <a:p>
          <a:endParaRPr lang="ru-RU"/>
        </a:p>
      </dgm:t>
    </dgm:pt>
    <dgm:pt modelId="{D8E572A2-FED0-4B78-983D-70A0B2986966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000" b="1" dirty="0" err="1"/>
            <a:t>Можливості</a:t>
          </a:r>
          <a:r>
            <a:rPr lang="ru-RU" sz="2000" b="1" dirty="0"/>
            <a:t>, </a:t>
          </a:r>
          <a:r>
            <a:rPr lang="ru-RU" sz="2000" b="1" dirty="0" err="1"/>
            <a:t>які</a:t>
          </a:r>
          <a:r>
            <a:rPr lang="ru-RU" sz="2000" b="1" dirty="0"/>
            <a:t> </a:t>
          </a:r>
          <a:r>
            <a:rPr lang="ru-RU" sz="2000" b="1" dirty="0" err="1"/>
            <a:t>надає</a:t>
          </a:r>
          <a:r>
            <a:rPr lang="ru-RU" sz="2000" b="1" dirty="0"/>
            <a:t> дитячий садок</a:t>
          </a:r>
        </a:p>
      </dgm:t>
    </dgm:pt>
    <dgm:pt modelId="{C8280E9A-AD82-40A0-8C76-20238035F329}" type="parTrans" cxnId="{9693F9FF-0DB2-41F8-8789-BF1829921EC7}">
      <dgm:prSet/>
      <dgm:spPr/>
      <dgm:t>
        <a:bodyPr/>
        <a:lstStyle/>
        <a:p>
          <a:endParaRPr lang="ru-RU"/>
        </a:p>
      </dgm:t>
    </dgm:pt>
    <dgm:pt modelId="{91C7944B-479D-4806-9520-CDE627E55EE7}" type="sibTrans" cxnId="{9693F9FF-0DB2-41F8-8789-BF1829921EC7}">
      <dgm:prSet/>
      <dgm:spPr/>
      <dgm:t>
        <a:bodyPr/>
        <a:lstStyle/>
        <a:p>
          <a:endParaRPr lang="ru-RU"/>
        </a:p>
      </dgm:t>
    </dgm:pt>
    <dgm:pt modelId="{4084BB9C-B3A0-48CC-8C18-4F9CFE6C5E88}" type="pres">
      <dgm:prSet presAssocID="{0BC29A4C-BD4E-452C-ADC7-76D3DD2A537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15F9517-2DBE-463B-80F7-16015EB98B6B}" type="pres">
      <dgm:prSet presAssocID="{4A11B646-E92B-48EA-A025-3D521951101A}" presName="gear1" presStyleLbl="node1" presStyleIdx="0" presStyleCnt="2" custScaleX="146199" custScaleY="137852" custLinFactNeighborX="30794" custLinFactNeighborY="10644">
        <dgm:presLayoutVars>
          <dgm:chMax val="1"/>
          <dgm:bulletEnabled val="1"/>
        </dgm:presLayoutVars>
      </dgm:prSet>
      <dgm:spPr/>
    </dgm:pt>
    <dgm:pt modelId="{89F83DA8-F3E4-44B7-928B-AFDCEA836EA1}" type="pres">
      <dgm:prSet presAssocID="{4A11B646-E92B-48EA-A025-3D521951101A}" presName="gear1srcNode" presStyleLbl="node1" presStyleIdx="0" presStyleCnt="2"/>
      <dgm:spPr/>
    </dgm:pt>
    <dgm:pt modelId="{2598D51C-BA85-4EAB-9A7F-B991693C0F57}" type="pres">
      <dgm:prSet presAssocID="{4A11B646-E92B-48EA-A025-3D521951101A}" presName="gear1dstNode" presStyleLbl="node1" presStyleIdx="0" presStyleCnt="2"/>
      <dgm:spPr/>
    </dgm:pt>
    <dgm:pt modelId="{943A8024-985E-466E-ADE8-AD682F3651DF}" type="pres">
      <dgm:prSet presAssocID="{D8E572A2-FED0-4B78-983D-70A0B2986966}" presName="gear2" presStyleLbl="node1" presStyleIdx="1" presStyleCnt="2" custScaleX="179059" custScaleY="164738" custLinFactNeighborX="0" custLinFactNeighborY="1095">
        <dgm:presLayoutVars>
          <dgm:chMax val="1"/>
          <dgm:bulletEnabled val="1"/>
        </dgm:presLayoutVars>
      </dgm:prSet>
      <dgm:spPr/>
    </dgm:pt>
    <dgm:pt modelId="{A32FA415-5AF1-4BA9-BB27-CCE586D40CF3}" type="pres">
      <dgm:prSet presAssocID="{D8E572A2-FED0-4B78-983D-70A0B2986966}" presName="gear2srcNode" presStyleLbl="node1" presStyleIdx="1" presStyleCnt="2"/>
      <dgm:spPr/>
    </dgm:pt>
    <dgm:pt modelId="{3199821D-E38B-4FFD-9F65-28B06095C46B}" type="pres">
      <dgm:prSet presAssocID="{D8E572A2-FED0-4B78-983D-70A0B2986966}" presName="gear2dstNode" presStyleLbl="node1" presStyleIdx="1" presStyleCnt="2"/>
      <dgm:spPr/>
    </dgm:pt>
    <dgm:pt modelId="{E4FF0668-C1E5-4674-AF60-3B53118C878A}" type="pres">
      <dgm:prSet presAssocID="{5B3D735E-1BE9-44FF-BA6E-FE72E498F994}" presName="connector1" presStyleLbl="sibTrans2D1" presStyleIdx="0" presStyleCnt="2" custAng="19394368" custLinFactNeighborX="23850" custLinFactNeighborY="-24283"/>
      <dgm:spPr/>
    </dgm:pt>
    <dgm:pt modelId="{6E54D9B3-7C78-4A6B-A2FB-8E048A24B18E}" type="pres">
      <dgm:prSet presAssocID="{91C7944B-479D-4806-9520-CDE627E55EE7}" presName="connector2" presStyleLbl="sibTrans2D1" presStyleIdx="1" presStyleCnt="2" custLinFactNeighborX="-27032" custLinFactNeighborY="-5146"/>
      <dgm:spPr/>
    </dgm:pt>
  </dgm:ptLst>
  <dgm:cxnLst>
    <dgm:cxn modelId="{36380A17-CEFD-428C-BBAB-3D7657EEFCD8}" type="presOf" srcId="{4A11B646-E92B-48EA-A025-3D521951101A}" destId="{2598D51C-BA85-4EAB-9A7F-B991693C0F57}" srcOrd="2" destOrd="0" presId="urn:microsoft.com/office/officeart/2005/8/layout/gear1"/>
    <dgm:cxn modelId="{76FE7C26-0D8B-4DA2-9859-32C3B061DC47}" type="presOf" srcId="{D8E572A2-FED0-4B78-983D-70A0B2986966}" destId="{A32FA415-5AF1-4BA9-BB27-CCE586D40CF3}" srcOrd="1" destOrd="0" presId="urn:microsoft.com/office/officeart/2005/8/layout/gear1"/>
    <dgm:cxn modelId="{88D08965-397A-4AB1-8731-EEDB4F2FF329}" type="presOf" srcId="{5B3D735E-1BE9-44FF-BA6E-FE72E498F994}" destId="{E4FF0668-C1E5-4674-AF60-3B53118C878A}" srcOrd="0" destOrd="0" presId="urn:microsoft.com/office/officeart/2005/8/layout/gear1"/>
    <dgm:cxn modelId="{D078EF56-2ECD-485B-B3DD-0D6A00DC1CC0}" type="presOf" srcId="{0BC29A4C-BD4E-452C-ADC7-76D3DD2A5375}" destId="{4084BB9C-B3A0-48CC-8C18-4F9CFE6C5E88}" srcOrd="0" destOrd="0" presId="urn:microsoft.com/office/officeart/2005/8/layout/gear1"/>
    <dgm:cxn modelId="{9ED326A4-2A34-4010-B3F7-C9BF9F29FCCE}" type="presOf" srcId="{D8E572A2-FED0-4B78-983D-70A0B2986966}" destId="{3199821D-E38B-4FFD-9F65-28B06095C46B}" srcOrd="2" destOrd="0" presId="urn:microsoft.com/office/officeart/2005/8/layout/gear1"/>
    <dgm:cxn modelId="{BB3180B2-90E8-4D24-A2DE-AFBC3EE5DAF5}" type="presOf" srcId="{4A11B646-E92B-48EA-A025-3D521951101A}" destId="{89F83DA8-F3E4-44B7-928B-AFDCEA836EA1}" srcOrd="1" destOrd="0" presId="urn:microsoft.com/office/officeart/2005/8/layout/gear1"/>
    <dgm:cxn modelId="{049EB7B8-4612-4697-95FE-FAFD2EA07525}" type="presOf" srcId="{D8E572A2-FED0-4B78-983D-70A0B2986966}" destId="{943A8024-985E-466E-ADE8-AD682F3651DF}" srcOrd="0" destOrd="0" presId="urn:microsoft.com/office/officeart/2005/8/layout/gear1"/>
    <dgm:cxn modelId="{F5FFB3BE-4786-4CFF-8C2C-6F5DB5730FDF}" type="presOf" srcId="{91C7944B-479D-4806-9520-CDE627E55EE7}" destId="{6E54D9B3-7C78-4A6B-A2FB-8E048A24B18E}" srcOrd="0" destOrd="0" presId="urn:microsoft.com/office/officeart/2005/8/layout/gear1"/>
    <dgm:cxn modelId="{73739AD3-F45F-4460-9D50-9A8EDE220C94}" type="presOf" srcId="{4A11B646-E92B-48EA-A025-3D521951101A}" destId="{815F9517-2DBE-463B-80F7-16015EB98B6B}" srcOrd="0" destOrd="0" presId="urn:microsoft.com/office/officeart/2005/8/layout/gear1"/>
    <dgm:cxn modelId="{90FDE4E5-7A86-4A58-B1E7-AD5DEF2E848C}" srcId="{0BC29A4C-BD4E-452C-ADC7-76D3DD2A5375}" destId="{4A11B646-E92B-48EA-A025-3D521951101A}" srcOrd="0" destOrd="0" parTransId="{C2CAF7BB-9D34-45A5-B77E-BF03490E0B7B}" sibTransId="{5B3D735E-1BE9-44FF-BA6E-FE72E498F994}"/>
    <dgm:cxn modelId="{9693F9FF-0DB2-41F8-8789-BF1829921EC7}" srcId="{0BC29A4C-BD4E-452C-ADC7-76D3DD2A5375}" destId="{D8E572A2-FED0-4B78-983D-70A0B2986966}" srcOrd="1" destOrd="0" parTransId="{C8280E9A-AD82-40A0-8C76-20238035F329}" sibTransId="{91C7944B-479D-4806-9520-CDE627E55EE7}"/>
    <dgm:cxn modelId="{337B17FC-75B7-4DF7-AEB4-4ACDB838BA3B}" type="presParOf" srcId="{4084BB9C-B3A0-48CC-8C18-4F9CFE6C5E88}" destId="{815F9517-2DBE-463B-80F7-16015EB98B6B}" srcOrd="0" destOrd="0" presId="urn:microsoft.com/office/officeart/2005/8/layout/gear1"/>
    <dgm:cxn modelId="{F2EF2760-8AEC-4030-9C5B-F2DC8E9AD3EC}" type="presParOf" srcId="{4084BB9C-B3A0-48CC-8C18-4F9CFE6C5E88}" destId="{89F83DA8-F3E4-44B7-928B-AFDCEA836EA1}" srcOrd="1" destOrd="0" presId="urn:microsoft.com/office/officeart/2005/8/layout/gear1"/>
    <dgm:cxn modelId="{DAB0136E-AE9B-4693-8022-147E07D0ADCD}" type="presParOf" srcId="{4084BB9C-B3A0-48CC-8C18-4F9CFE6C5E88}" destId="{2598D51C-BA85-4EAB-9A7F-B991693C0F57}" srcOrd="2" destOrd="0" presId="urn:microsoft.com/office/officeart/2005/8/layout/gear1"/>
    <dgm:cxn modelId="{6B4DBB29-85B4-479F-A069-DA8ADFFB64AC}" type="presParOf" srcId="{4084BB9C-B3A0-48CC-8C18-4F9CFE6C5E88}" destId="{943A8024-985E-466E-ADE8-AD682F3651DF}" srcOrd="3" destOrd="0" presId="urn:microsoft.com/office/officeart/2005/8/layout/gear1"/>
    <dgm:cxn modelId="{58EDCE21-8075-42B4-A1B4-ABA690F30251}" type="presParOf" srcId="{4084BB9C-B3A0-48CC-8C18-4F9CFE6C5E88}" destId="{A32FA415-5AF1-4BA9-BB27-CCE586D40CF3}" srcOrd="4" destOrd="0" presId="urn:microsoft.com/office/officeart/2005/8/layout/gear1"/>
    <dgm:cxn modelId="{32CEC18F-2BC0-4EA1-8BB0-A0B8001509F9}" type="presParOf" srcId="{4084BB9C-B3A0-48CC-8C18-4F9CFE6C5E88}" destId="{3199821D-E38B-4FFD-9F65-28B06095C46B}" srcOrd="5" destOrd="0" presId="urn:microsoft.com/office/officeart/2005/8/layout/gear1"/>
    <dgm:cxn modelId="{A10080CA-706A-48D4-AFF9-0801BFF50D8B}" type="presParOf" srcId="{4084BB9C-B3A0-48CC-8C18-4F9CFE6C5E88}" destId="{E4FF0668-C1E5-4674-AF60-3B53118C878A}" srcOrd="6" destOrd="0" presId="urn:microsoft.com/office/officeart/2005/8/layout/gear1"/>
    <dgm:cxn modelId="{32B767FA-FD46-41B2-ACF7-88425394A835}" type="presParOf" srcId="{4084BB9C-B3A0-48CC-8C18-4F9CFE6C5E88}" destId="{6E54D9B3-7C78-4A6B-A2FB-8E048A24B18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A74CFE-6776-4C50-9816-8F45A6543BE5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F738BEB-51FA-45D5-9684-98FAE106CF9D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/>
            <a:t>Принцип науковості:</a:t>
          </a:r>
          <a:endParaRPr lang="ru-RU" b="1" dirty="0"/>
        </a:p>
      </dgm:t>
    </dgm:pt>
    <dgm:pt modelId="{7C2DE6FC-6E21-4D5F-B8C8-3B4CF50BC5E5}" type="parTrans" cxnId="{FDFD9932-FB05-4539-8405-0A753719F1CE}">
      <dgm:prSet/>
      <dgm:spPr/>
      <dgm:t>
        <a:bodyPr/>
        <a:lstStyle/>
        <a:p>
          <a:endParaRPr lang="ru-RU"/>
        </a:p>
      </dgm:t>
    </dgm:pt>
    <dgm:pt modelId="{11B389BB-17DB-4646-8BE9-FD8B902A183A}" type="sibTrans" cxnId="{FDFD9932-FB05-4539-8405-0A753719F1CE}">
      <dgm:prSet/>
      <dgm:spPr/>
      <dgm:t>
        <a:bodyPr/>
        <a:lstStyle/>
        <a:p>
          <a:endParaRPr lang="ru-RU"/>
        </a:p>
      </dgm:t>
    </dgm:pt>
    <dgm:pt modelId="{E141D7E0-355A-4924-A211-D5CC6CFE6112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err="1"/>
            <a:t>форми</a:t>
          </a:r>
          <a:r>
            <a:rPr lang="ru-RU" b="1" dirty="0"/>
            <a:t> і </a:t>
          </a:r>
          <a:r>
            <a:rPr lang="ru-RU" b="1" dirty="0" err="1"/>
            <a:t>методи</a:t>
          </a:r>
          <a:r>
            <a:rPr lang="ru-RU" b="1" dirty="0"/>
            <a:t> </a:t>
          </a:r>
          <a:r>
            <a:rPr lang="ru-RU" b="1" dirty="0" err="1"/>
            <a:t>освітньої</a:t>
          </a:r>
          <a:r>
            <a:rPr lang="ru-RU" b="1" dirty="0"/>
            <a:t> </a:t>
          </a:r>
          <a:r>
            <a:rPr lang="ru-RU" b="1" dirty="0" err="1"/>
            <a:t>роботи</a:t>
          </a:r>
          <a:r>
            <a:rPr lang="ru-RU" b="1" dirty="0"/>
            <a:t> </a:t>
          </a:r>
          <a:r>
            <a:rPr lang="ru-RU" b="1" dirty="0" err="1"/>
            <a:t>мають</a:t>
          </a:r>
          <a:r>
            <a:rPr lang="ru-RU" b="1" dirty="0"/>
            <a:t> бути </a:t>
          </a:r>
          <a:r>
            <a:rPr lang="ru-RU" b="1" dirty="0" err="1"/>
            <a:t>науково</a:t>
          </a:r>
          <a:r>
            <a:rPr lang="ru-RU" b="1" dirty="0"/>
            <a:t> </a:t>
          </a:r>
          <a:r>
            <a:rPr lang="ru-RU" b="1" dirty="0" err="1"/>
            <a:t>обґрунтованими</a:t>
          </a:r>
          <a:endParaRPr lang="ru-RU" b="1" dirty="0"/>
        </a:p>
      </dgm:t>
    </dgm:pt>
    <dgm:pt modelId="{2BAD684C-5595-48AD-9B0E-CA092C606A56}" type="parTrans" cxnId="{50798A2F-CAEE-4F13-9A78-8BFD5D49F3C6}">
      <dgm:prSet/>
      <dgm:spPr/>
      <dgm:t>
        <a:bodyPr/>
        <a:lstStyle/>
        <a:p>
          <a:endParaRPr lang="ru-RU"/>
        </a:p>
      </dgm:t>
    </dgm:pt>
    <dgm:pt modelId="{2AD6EE42-CCCA-4CC4-B1D6-9CA8390CE23D}" type="sibTrans" cxnId="{50798A2F-CAEE-4F13-9A78-8BFD5D49F3C6}">
      <dgm:prSet/>
      <dgm:spPr/>
      <dgm:t>
        <a:bodyPr/>
        <a:lstStyle/>
        <a:p>
          <a:endParaRPr lang="ru-RU"/>
        </a:p>
      </dgm:t>
    </dgm:pt>
    <dgm:pt modelId="{30768225-8C87-4331-AA84-9F1CBC278FAE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/>
            <a:t>відповідати віку дітей</a:t>
          </a:r>
          <a:endParaRPr lang="ru-RU" b="1" dirty="0"/>
        </a:p>
      </dgm:t>
    </dgm:pt>
    <dgm:pt modelId="{9BC98E01-3182-4989-8BE9-74776A0F07E2}" type="parTrans" cxnId="{C720B032-08AB-4EEC-BA05-1528B1BDFF21}">
      <dgm:prSet/>
      <dgm:spPr/>
      <dgm:t>
        <a:bodyPr/>
        <a:lstStyle/>
        <a:p>
          <a:endParaRPr lang="uk-UA"/>
        </a:p>
      </dgm:t>
    </dgm:pt>
    <dgm:pt modelId="{63D8483F-89C3-4AA9-BA2C-C0566E68191A}" type="sibTrans" cxnId="{C720B032-08AB-4EEC-BA05-1528B1BDFF21}">
      <dgm:prSet/>
      <dgm:spPr/>
      <dgm:t>
        <a:bodyPr/>
        <a:lstStyle/>
        <a:p>
          <a:endParaRPr lang="uk-UA"/>
        </a:p>
      </dgm:t>
    </dgm:pt>
    <dgm:pt modelId="{09ED8FA4-D6CF-403E-AFF3-ACC251CFF5FA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err="1"/>
            <a:t>провідна</a:t>
          </a:r>
          <a:r>
            <a:rPr lang="ru-RU" b="1" dirty="0"/>
            <a:t> </a:t>
          </a:r>
          <a:r>
            <a:rPr lang="ru-RU" b="1" dirty="0" err="1"/>
            <a:t>діяльність</a:t>
          </a:r>
          <a:r>
            <a:rPr lang="ru-RU" b="1" dirty="0"/>
            <a:t> </a:t>
          </a:r>
          <a:r>
            <a:rPr lang="ru-RU" b="1" dirty="0" err="1"/>
            <a:t>дошкільника</a:t>
          </a:r>
          <a:r>
            <a:rPr lang="ru-RU" b="1" dirty="0"/>
            <a:t>  – </a:t>
          </a:r>
          <a:r>
            <a:rPr lang="ru-RU" b="1" dirty="0" err="1"/>
            <a:t>ігрова</a:t>
          </a:r>
          <a:endParaRPr lang="ru-RU" b="1" dirty="0"/>
        </a:p>
      </dgm:t>
    </dgm:pt>
    <dgm:pt modelId="{EEFE876A-89D5-4F0B-BBE1-7E550F00499F}" type="parTrans" cxnId="{12D08948-CE09-4C54-8B3D-280842600065}">
      <dgm:prSet/>
      <dgm:spPr/>
      <dgm:t>
        <a:bodyPr/>
        <a:lstStyle/>
        <a:p>
          <a:endParaRPr lang="uk-UA"/>
        </a:p>
      </dgm:t>
    </dgm:pt>
    <dgm:pt modelId="{3A44F82D-4034-4448-8446-FEB7618FEDB6}" type="sibTrans" cxnId="{12D08948-CE09-4C54-8B3D-280842600065}">
      <dgm:prSet/>
      <dgm:spPr/>
      <dgm:t>
        <a:bodyPr/>
        <a:lstStyle/>
        <a:p>
          <a:endParaRPr lang="uk-UA"/>
        </a:p>
      </dgm:t>
    </dgm:pt>
    <dgm:pt modelId="{6E902CD3-483F-47B1-83C5-EF1F7F5A2333}" type="pres">
      <dgm:prSet presAssocID="{95A74CFE-6776-4C50-9816-8F45A6543BE5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80B13FB6-3150-43EC-8A31-AF2FE51B5192}" type="pres">
      <dgm:prSet presAssocID="{95A74CFE-6776-4C50-9816-8F45A6543BE5}" presName="dummyMaxCanvas" presStyleCnt="0"/>
      <dgm:spPr/>
    </dgm:pt>
    <dgm:pt modelId="{E3D1E387-CBE0-4A92-B5AB-C60D8322A189}" type="pres">
      <dgm:prSet presAssocID="{95A74CFE-6776-4C50-9816-8F45A6543BE5}" presName="parentComposite" presStyleCnt="0"/>
      <dgm:spPr/>
    </dgm:pt>
    <dgm:pt modelId="{86A5129D-6591-497C-B766-4FA41AD6990B}" type="pres">
      <dgm:prSet presAssocID="{95A74CFE-6776-4C50-9816-8F45A6543BE5}" presName="parent1" presStyleLbl="alignAccFollowNode1" presStyleIdx="0" presStyleCnt="4" custScaleX="120179" custScaleY="136904" custLinFactNeighborX="-70413" custLinFactNeighborY="9226">
        <dgm:presLayoutVars>
          <dgm:chMax val="4"/>
        </dgm:presLayoutVars>
      </dgm:prSet>
      <dgm:spPr/>
    </dgm:pt>
    <dgm:pt modelId="{0DEE7DF5-A936-4986-87C4-5BB52EE6BE47}" type="pres">
      <dgm:prSet presAssocID="{95A74CFE-6776-4C50-9816-8F45A6543BE5}" presName="parent2" presStyleLbl="alignAccFollowNode1" presStyleIdx="1" presStyleCnt="4" custAng="252870" custFlipVert="1" custScaleX="96317" custScaleY="7027" custLinFactY="100000" custLinFactNeighborX="-25056" custLinFactNeighborY="142315">
        <dgm:presLayoutVars>
          <dgm:chMax val="4"/>
        </dgm:presLayoutVars>
      </dgm:prSet>
      <dgm:spPr/>
    </dgm:pt>
    <dgm:pt modelId="{59B4F4AE-BEB0-4273-8A9C-21D94112B1DB}" type="pres">
      <dgm:prSet presAssocID="{95A74CFE-6776-4C50-9816-8F45A6543BE5}" presName="childrenComposite" presStyleCnt="0"/>
      <dgm:spPr/>
    </dgm:pt>
    <dgm:pt modelId="{BD74771B-6595-49F3-B21D-DA7EF77EF57B}" type="pres">
      <dgm:prSet presAssocID="{95A74CFE-6776-4C50-9816-8F45A6543BE5}" presName="dummyMaxCanvas_ChildArea" presStyleCnt="0"/>
      <dgm:spPr/>
    </dgm:pt>
    <dgm:pt modelId="{5D309C38-990D-45C6-B4B7-4735AAF4B0AE}" type="pres">
      <dgm:prSet presAssocID="{95A74CFE-6776-4C50-9816-8F45A6543BE5}" presName="fulcrum" presStyleLbl="alignAccFollowNode1" presStyleIdx="2" presStyleCnt="4" custLinFactNeighborX="-1587" custLinFactNeighborY="-63095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6523C7EC-BCD8-492D-B4AC-422A4D5C156B}" type="pres">
      <dgm:prSet presAssocID="{95A74CFE-6776-4C50-9816-8F45A6543BE5}" presName="balance_30" presStyleLbl="alignAccFollowNode1" presStyleIdx="3" presStyleCnt="4" custLinFactNeighborX="481" custLinFactNeighborY="-65586">
        <dgm:presLayoutVars>
          <dgm:bulletEnabled val="1"/>
        </dgm:presLayoutVars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B5FC159B-1164-4DE9-9D86-1302B61E521D}" type="pres">
      <dgm:prSet presAssocID="{95A74CFE-6776-4C50-9816-8F45A6543BE5}" presName="left_30_1" presStyleLbl="node1" presStyleIdx="0" presStyleCnt="3" custLinFactY="-50632" custLinFactNeighborX="2317" custLinFactNeighborY="-100000">
        <dgm:presLayoutVars>
          <dgm:bulletEnabled val="1"/>
        </dgm:presLayoutVars>
      </dgm:prSet>
      <dgm:spPr/>
    </dgm:pt>
    <dgm:pt modelId="{5BD816A6-51CD-4154-896D-0C481D20DAE4}" type="pres">
      <dgm:prSet presAssocID="{95A74CFE-6776-4C50-9816-8F45A6543BE5}" presName="left_30_2" presStyleLbl="node1" presStyleIdx="1" presStyleCnt="3" custLinFactNeighborX="12265" custLinFactNeighborY="42324">
        <dgm:presLayoutVars>
          <dgm:bulletEnabled val="1"/>
        </dgm:presLayoutVars>
      </dgm:prSet>
      <dgm:spPr/>
    </dgm:pt>
    <dgm:pt modelId="{93BB2058-94DD-4A19-A889-E3FF145EFE72}" type="pres">
      <dgm:prSet presAssocID="{95A74CFE-6776-4C50-9816-8F45A6543BE5}" presName="left_30_3" presStyleLbl="node1" presStyleIdx="2" presStyleCnt="3" custLinFactX="34826" custLinFactY="21590" custLinFactNeighborX="100000" custLinFactNeighborY="100000">
        <dgm:presLayoutVars>
          <dgm:bulletEnabled val="1"/>
        </dgm:presLayoutVars>
      </dgm:prSet>
      <dgm:spPr/>
    </dgm:pt>
  </dgm:ptLst>
  <dgm:cxnLst>
    <dgm:cxn modelId="{FB2F4003-47B5-4C75-842B-730E886A71E4}" type="presOf" srcId="{3F738BEB-51FA-45D5-9684-98FAE106CF9D}" destId="{86A5129D-6591-497C-B766-4FA41AD6990B}" srcOrd="0" destOrd="0" presId="urn:microsoft.com/office/officeart/2005/8/layout/balance1"/>
    <dgm:cxn modelId="{50798A2F-CAEE-4F13-9A78-8BFD5D49F3C6}" srcId="{3F738BEB-51FA-45D5-9684-98FAE106CF9D}" destId="{E141D7E0-355A-4924-A211-D5CC6CFE6112}" srcOrd="0" destOrd="0" parTransId="{2BAD684C-5595-48AD-9B0E-CA092C606A56}" sibTransId="{2AD6EE42-CCCA-4CC4-B1D6-9CA8390CE23D}"/>
    <dgm:cxn modelId="{FDFD9932-FB05-4539-8405-0A753719F1CE}" srcId="{95A74CFE-6776-4C50-9816-8F45A6543BE5}" destId="{3F738BEB-51FA-45D5-9684-98FAE106CF9D}" srcOrd="0" destOrd="0" parTransId="{7C2DE6FC-6E21-4D5F-B8C8-3B4CF50BC5E5}" sibTransId="{11B389BB-17DB-4646-8BE9-FD8B902A183A}"/>
    <dgm:cxn modelId="{C720B032-08AB-4EEC-BA05-1528B1BDFF21}" srcId="{3F738BEB-51FA-45D5-9684-98FAE106CF9D}" destId="{30768225-8C87-4331-AA84-9F1CBC278FAE}" srcOrd="1" destOrd="0" parTransId="{9BC98E01-3182-4989-8BE9-74776A0F07E2}" sibTransId="{63D8483F-89C3-4AA9-BA2C-C0566E68191A}"/>
    <dgm:cxn modelId="{12D08948-CE09-4C54-8B3D-280842600065}" srcId="{3F738BEB-51FA-45D5-9684-98FAE106CF9D}" destId="{09ED8FA4-D6CF-403E-AFF3-ACC251CFF5FA}" srcOrd="2" destOrd="0" parTransId="{EEFE876A-89D5-4F0B-BBE1-7E550F00499F}" sibTransId="{3A44F82D-4034-4448-8446-FEB7618FEDB6}"/>
    <dgm:cxn modelId="{DE51D549-2300-4137-81EB-E2FCF08F7330}" type="presOf" srcId="{95A74CFE-6776-4C50-9816-8F45A6543BE5}" destId="{6E902CD3-483F-47B1-83C5-EF1F7F5A2333}" srcOrd="0" destOrd="0" presId="urn:microsoft.com/office/officeart/2005/8/layout/balance1"/>
    <dgm:cxn modelId="{E0563F50-F121-451D-954C-D60291607CB1}" type="presOf" srcId="{E141D7E0-355A-4924-A211-D5CC6CFE6112}" destId="{B5FC159B-1164-4DE9-9D86-1302B61E521D}" srcOrd="0" destOrd="0" presId="urn:microsoft.com/office/officeart/2005/8/layout/balance1"/>
    <dgm:cxn modelId="{1E461D8F-0BD1-4807-BAB4-483F497ED5B0}" type="presOf" srcId="{30768225-8C87-4331-AA84-9F1CBC278FAE}" destId="{5BD816A6-51CD-4154-896D-0C481D20DAE4}" srcOrd="0" destOrd="0" presId="urn:microsoft.com/office/officeart/2005/8/layout/balance1"/>
    <dgm:cxn modelId="{9491C2FB-5A39-4A8F-816F-F7238C712C96}" type="presOf" srcId="{09ED8FA4-D6CF-403E-AFF3-ACC251CFF5FA}" destId="{93BB2058-94DD-4A19-A889-E3FF145EFE72}" srcOrd="0" destOrd="0" presId="urn:microsoft.com/office/officeart/2005/8/layout/balance1"/>
    <dgm:cxn modelId="{DEE1D94C-FD81-4163-A533-C2D9579B2162}" type="presParOf" srcId="{6E902CD3-483F-47B1-83C5-EF1F7F5A2333}" destId="{80B13FB6-3150-43EC-8A31-AF2FE51B5192}" srcOrd="0" destOrd="0" presId="urn:microsoft.com/office/officeart/2005/8/layout/balance1"/>
    <dgm:cxn modelId="{3451D970-1DAB-4817-99EB-15555A25F05E}" type="presParOf" srcId="{6E902CD3-483F-47B1-83C5-EF1F7F5A2333}" destId="{E3D1E387-CBE0-4A92-B5AB-C60D8322A189}" srcOrd="1" destOrd="0" presId="urn:microsoft.com/office/officeart/2005/8/layout/balance1"/>
    <dgm:cxn modelId="{334400F2-768E-4EB6-83F5-6252B718B08E}" type="presParOf" srcId="{E3D1E387-CBE0-4A92-B5AB-C60D8322A189}" destId="{86A5129D-6591-497C-B766-4FA41AD6990B}" srcOrd="0" destOrd="0" presId="urn:microsoft.com/office/officeart/2005/8/layout/balance1"/>
    <dgm:cxn modelId="{754D9704-3941-4ECB-953B-6C7916B6B3E7}" type="presParOf" srcId="{E3D1E387-CBE0-4A92-B5AB-C60D8322A189}" destId="{0DEE7DF5-A936-4986-87C4-5BB52EE6BE47}" srcOrd="1" destOrd="0" presId="urn:microsoft.com/office/officeart/2005/8/layout/balance1"/>
    <dgm:cxn modelId="{9FA09787-0DC9-4B12-919E-D32A6A8082E3}" type="presParOf" srcId="{6E902CD3-483F-47B1-83C5-EF1F7F5A2333}" destId="{59B4F4AE-BEB0-4273-8A9C-21D94112B1DB}" srcOrd="2" destOrd="0" presId="urn:microsoft.com/office/officeart/2005/8/layout/balance1"/>
    <dgm:cxn modelId="{FBF0A1F9-5C6C-42A6-8115-6C4B957786B1}" type="presParOf" srcId="{59B4F4AE-BEB0-4273-8A9C-21D94112B1DB}" destId="{BD74771B-6595-49F3-B21D-DA7EF77EF57B}" srcOrd="0" destOrd="0" presId="urn:microsoft.com/office/officeart/2005/8/layout/balance1"/>
    <dgm:cxn modelId="{B2F76675-4D31-4F77-9B92-30FAF9228B99}" type="presParOf" srcId="{59B4F4AE-BEB0-4273-8A9C-21D94112B1DB}" destId="{5D309C38-990D-45C6-B4B7-4735AAF4B0AE}" srcOrd="1" destOrd="0" presId="urn:microsoft.com/office/officeart/2005/8/layout/balance1"/>
    <dgm:cxn modelId="{4C0C9391-8564-4973-9902-3333CC5619C1}" type="presParOf" srcId="{59B4F4AE-BEB0-4273-8A9C-21D94112B1DB}" destId="{6523C7EC-BCD8-492D-B4AC-422A4D5C156B}" srcOrd="2" destOrd="0" presId="urn:microsoft.com/office/officeart/2005/8/layout/balance1"/>
    <dgm:cxn modelId="{C33AB097-8B57-42AC-9B59-694E405ED262}" type="presParOf" srcId="{59B4F4AE-BEB0-4273-8A9C-21D94112B1DB}" destId="{B5FC159B-1164-4DE9-9D86-1302B61E521D}" srcOrd="3" destOrd="0" presId="urn:microsoft.com/office/officeart/2005/8/layout/balance1"/>
    <dgm:cxn modelId="{B0B71E69-1C5B-4062-A928-7498B86F966D}" type="presParOf" srcId="{59B4F4AE-BEB0-4273-8A9C-21D94112B1DB}" destId="{5BD816A6-51CD-4154-896D-0C481D20DAE4}" srcOrd="4" destOrd="0" presId="urn:microsoft.com/office/officeart/2005/8/layout/balance1"/>
    <dgm:cxn modelId="{56D0B03D-53CC-40D4-BC70-3460CF3BB23A}" type="presParOf" srcId="{59B4F4AE-BEB0-4273-8A9C-21D94112B1DB}" destId="{93BB2058-94DD-4A19-A889-E3FF145EFE72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FD54CF-83FB-4AE9-9828-1E4B4DC133E7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 phldr="1"/>
      <dgm:spPr/>
    </dgm:pt>
    <dgm:pt modelId="{06DFA62C-A034-4CD8-9783-FC3997814AA5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/>
            <a:t>Дитина повинна мати альтернативу: </a:t>
          </a:r>
          <a:r>
            <a:rPr lang="ru-RU" b="1" dirty="0" err="1"/>
            <a:t>якщо</a:t>
          </a:r>
          <a:r>
            <a:rPr lang="ru-RU" b="1" dirty="0"/>
            <a:t> </a:t>
          </a:r>
          <a:r>
            <a:rPr lang="ru-RU" b="1" dirty="0" err="1"/>
            <a:t>цього</a:t>
          </a:r>
          <a:r>
            <a:rPr lang="ru-RU" b="1" dirty="0"/>
            <a:t> </a:t>
          </a:r>
          <a:r>
            <a:rPr lang="ru-RU" b="1" dirty="0" err="1"/>
            <a:t>робити</a:t>
          </a:r>
          <a:r>
            <a:rPr lang="ru-RU" b="1" dirty="0"/>
            <a:t> не </a:t>
          </a:r>
          <a:r>
            <a:rPr lang="ru-RU" b="1" dirty="0" err="1"/>
            <a:t>слід</a:t>
          </a:r>
          <a:r>
            <a:rPr lang="ru-RU" b="1" dirty="0"/>
            <a:t>, то </a:t>
          </a:r>
          <a:r>
            <a:rPr lang="ru-RU" b="1" dirty="0" err="1"/>
            <a:t>що</a:t>
          </a:r>
          <a:r>
            <a:rPr lang="ru-RU" b="1" dirty="0"/>
            <a:t> </a:t>
          </a:r>
          <a:r>
            <a:rPr lang="ru-RU" b="1" dirty="0" err="1"/>
            <a:t>можна</a:t>
          </a:r>
          <a:r>
            <a:rPr lang="ru-RU" b="1" dirty="0"/>
            <a:t>? </a:t>
          </a:r>
          <a:endParaRPr lang="uk-UA" b="1" dirty="0"/>
        </a:p>
      </dgm:t>
    </dgm:pt>
    <dgm:pt modelId="{140E020C-8D8C-4E9B-84DA-CADDCCCB3DB8}" type="parTrans" cxnId="{8E80863D-20CA-4D02-9157-9B50510A044A}">
      <dgm:prSet/>
      <dgm:spPr/>
      <dgm:t>
        <a:bodyPr/>
        <a:lstStyle/>
        <a:p>
          <a:endParaRPr lang="ru-RU"/>
        </a:p>
      </dgm:t>
    </dgm:pt>
    <dgm:pt modelId="{CC07E933-3B13-4E16-8895-943EECF0065F}" type="sibTrans" cxnId="{8E80863D-20CA-4D02-9157-9B50510A044A}">
      <dgm:prSet/>
      <dgm:spPr/>
      <dgm:t>
        <a:bodyPr/>
        <a:lstStyle/>
        <a:p>
          <a:endParaRPr lang="ru-RU"/>
        </a:p>
      </dgm:t>
    </dgm:pt>
    <dgm:pt modelId="{8DCA8030-6F08-4E9A-BDEA-7699C6C3FFE3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err="1"/>
            <a:t>Навчання</a:t>
          </a:r>
          <a:r>
            <a:rPr lang="ru-RU" b="1" dirty="0"/>
            <a:t> </a:t>
          </a:r>
          <a:r>
            <a:rPr lang="ru-RU" b="1" dirty="0" err="1"/>
            <a:t>дітей</a:t>
          </a:r>
          <a:r>
            <a:rPr lang="ru-RU" b="1" dirty="0"/>
            <a:t> на </a:t>
          </a:r>
          <a:r>
            <a:rPr lang="ru-RU" b="1" dirty="0" err="1"/>
            <a:t>позитивних</a:t>
          </a:r>
          <a:r>
            <a:rPr lang="ru-RU" b="1" dirty="0"/>
            <a:t> прикладах</a:t>
          </a:r>
        </a:p>
      </dgm:t>
    </dgm:pt>
    <dgm:pt modelId="{8B2F88ED-D0B7-419A-8A44-9BEC5D3FE50E}" type="parTrans" cxnId="{D9B52AD8-06DB-4B61-99FE-1938025C8459}">
      <dgm:prSet/>
      <dgm:spPr/>
      <dgm:t>
        <a:bodyPr/>
        <a:lstStyle/>
        <a:p>
          <a:endParaRPr lang="ru-RU"/>
        </a:p>
      </dgm:t>
    </dgm:pt>
    <dgm:pt modelId="{1F0F7872-CB94-47F0-823D-49F34CACA05F}" type="sibTrans" cxnId="{D9B52AD8-06DB-4B61-99FE-1938025C8459}">
      <dgm:prSet/>
      <dgm:spPr/>
      <dgm:t>
        <a:bodyPr/>
        <a:lstStyle/>
        <a:p>
          <a:endParaRPr lang="ru-RU"/>
        </a:p>
      </dgm:t>
    </dgm:pt>
    <dgm:pt modelId="{861AED4E-95B9-411E-B440-32409FE26DE6}" type="pres">
      <dgm:prSet presAssocID="{48FD54CF-83FB-4AE9-9828-1E4B4DC133E7}" presName="CompostProcess" presStyleCnt="0">
        <dgm:presLayoutVars>
          <dgm:dir/>
          <dgm:resizeHandles val="exact"/>
        </dgm:presLayoutVars>
      </dgm:prSet>
      <dgm:spPr/>
    </dgm:pt>
    <dgm:pt modelId="{C5302640-A4BF-4304-A06B-5AADB5EE517E}" type="pres">
      <dgm:prSet presAssocID="{48FD54CF-83FB-4AE9-9828-1E4B4DC133E7}" presName="arrow" presStyleLbl="bgShp" presStyleIdx="0" presStyleCnt="1" custLinFactNeighborX="-1921"/>
      <dgm:spPr/>
    </dgm:pt>
    <dgm:pt modelId="{E34A9138-D7A2-4573-878C-E64460E594D2}" type="pres">
      <dgm:prSet presAssocID="{48FD54CF-83FB-4AE9-9828-1E4B4DC133E7}" presName="linearProcess" presStyleCnt="0"/>
      <dgm:spPr/>
    </dgm:pt>
    <dgm:pt modelId="{7DEA3820-6960-4D34-87E8-A997A9640A59}" type="pres">
      <dgm:prSet presAssocID="{8DCA8030-6F08-4E9A-BDEA-7699C6C3FFE3}" presName="textNode" presStyleLbl="node1" presStyleIdx="0" presStyleCnt="2">
        <dgm:presLayoutVars>
          <dgm:bulletEnabled val="1"/>
        </dgm:presLayoutVars>
      </dgm:prSet>
      <dgm:spPr/>
    </dgm:pt>
    <dgm:pt modelId="{0276A758-D7E4-42FA-AFE1-39A74010FEDB}" type="pres">
      <dgm:prSet presAssocID="{1F0F7872-CB94-47F0-823D-49F34CACA05F}" presName="sibTrans" presStyleCnt="0"/>
      <dgm:spPr/>
    </dgm:pt>
    <dgm:pt modelId="{36DD95CB-99C4-4C01-A6A2-8A7F6C7F17CE}" type="pres">
      <dgm:prSet presAssocID="{06DFA62C-A034-4CD8-9783-FC3997814AA5}" presName="textNode" presStyleLbl="node1" presStyleIdx="1" presStyleCnt="2" custLinFactNeighborX="27680" custLinFactNeighborY="507">
        <dgm:presLayoutVars>
          <dgm:bulletEnabled val="1"/>
        </dgm:presLayoutVars>
      </dgm:prSet>
      <dgm:spPr/>
    </dgm:pt>
  </dgm:ptLst>
  <dgm:cxnLst>
    <dgm:cxn modelId="{A99EE732-1429-4C6E-86CC-875EED005878}" type="presOf" srcId="{48FD54CF-83FB-4AE9-9828-1E4B4DC133E7}" destId="{861AED4E-95B9-411E-B440-32409FE26DE6}" srcOrd="0" destOrd="0" presId="urn:microsoft.com/office/officeart/2005/8/layout/hProcess9"/>
    <dgm:cxn modelId="{8E80863D-20CA-4D02-9157-9B50510A044A}" srcId="{48FD54CF-83FB-4AE9-9828-1E4B4DC133E7}" destId="{06DFA62C-A034-4CD8-9783-FC3997814AA5}" srcOrd="1" destOrd="0" parTransId="{140E020C-8D8C-4E9B-84DA-CADDCCCB3DB8}" sibTransId="{CC07E933-3B13-4E16-8895-943EECF0065F}"/>
    <dgm:cxn modelId="{602F4446-A7B7-460D-8C95-E4F10E3A74BF}" type="presOf" srcId="{8DCA8030-6F08-4E9A-BDEA-7699C6C3FFE3}" destId="{7DEA3820-6960-4D34-87E8-A997A9640A59}" srcOrd="0" destOrd="0" presId="urn:microsoft.com/office/officeart/2005/8/layout/hProcess9"/>
    <dgm:cxn modelId="{53D6DCAE-4B9B-4132-B74E-7D26EE36844D}" type="presOf" srcId="{06DFA62C-A034-4CD8-9783-FC3997814AA5}" destId="{36DD95CB-99C4-4C01-A6A2-8A7F6C7F17CE}" srcOrd="0" destOrd="0" presId="urn:microsoft.com/office/officeart/2005/8/layout/hProcess9"/>
    <dgm:cxn modelId="{D9B52AD8-06DB-4B61-99FE-1938025C8459}" srcId="{48FD54CF-83FB-4AE9-9828-1E4B4DC133E7}" destId="{8DCA8030-6F08-4E9A-BDEA-7699C6C3FFE3}" srcOrd="0" destOrd="0" parTransId="{8B2F88ED-D0B7-419A-8A44-9BEC5D3FE50E}" sibTransId="{1F0F7872-CB94-47F0-823D-49F34CACA05F}"/>
    <dgm:cxn modelId="{3DD72381-EFEA-4631-A919-288500B6B39C}" type="presParOf" srcId="{861AED4E-95B9-411E-B440-32409FE26DE6}" destId="{C5302640-A4BF-4304-A06B-5AADB5EE517E}" srcOrd="0" destOrd="0" presId="urn:microsoft.com/office/officeart/2005/8/layout/hProcess9"/>
    <dgm:cxn modelId="{C7277B76-6485-4EF1-82D2-764F2F4C6395}" type="presParOf" srcId="{861AED4E-95B9-411E-B440-32409FE26DE6}" destId="{E34A9138-D7A2-4573-878C-E64460E594D2}" srcOrd="1" destOrd="0" presId="urn:microsoft.com/office/officeart/2005/8/layout/hProcess9"/>
    <dgm:cxn modelId="{87FEDCEE-F8FD-438D-B4BD-256E0F19F586}" type="presParOf" srcId="{E34A9138-D7A2-4573-878C-E64460E594D2}" destId="{7DEA3820-6960-4D34-87E8-A997A9640A59}" srcOrd="0" destOrd="0" presId="urn:microsoft.com/office/officeart/2005/8/layout/hProcess9"/>
    <dgm:cxn modelId="{08297CEE-DEF2-472C-B1BF-B815CD6F59F6}" type="presParOf" srcId="{E34A9138-D7A2-4573-878C-E64460E594D2}" destId="{0276A758-D7E4-42FA-AFE1-39A74010FEDB}" srcOrd="1" destOrd="0" presId="urn:microsoft.com/office/officeart/2005/8/layout/hProcess9"/>
    <dgm:cxn modelId="{46FFDE31-1484-4607-A792-4D8753E5BDA8}" type="presParOf" srcId="{E34A9138-D7A2-4573-878C-E64460E594D2}" destId="{36DD95CB-99C4-4C01-A6A2-8A7F6C7F17CE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D2A70D-E070-42C3-B515-0C4A36985DC4}" type="doc">
      <dgm:prSet loTypeId="urn:microsoft.com/office/officeart/2005/8/layout/arrow3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CD86AFB-165C-479D-948A-FC1E2072A4B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000" b="1" dirty="0"/>
        </a:p>
        <a:p>
          <a:r>
            <a:rPr lang="ru-RU" sz="1000" b="1" dirty="0"/>
            <a:t> </a:t>
          </a:r>
          <a:r>
            <a:rPr lang="ru-RU" sz="1400" b="1" dirty="0" err="1">
              <a:solidFill>
                <a:srgbClr val="C00000"/>
              </a:solidFill>
            </a:rPr>
            <a:t>заборонні</a:t>
          </a:r>
          <a:r>
            <a:rPr lang="ru-RU" sz="1400" b="1" dirty="0"/>
            <a:t> (не </a:t>
          </a:r>
          <a:r>
            <a:rPr lang="ru-RU" sz="1400" b="1" dirty="0" err="1"/>
            <a:t>можна</a:t>
          </a:r>
          <a:r>
            <a:rPr lang="ru-RU" sz="1400" b="1" dirty="0"/>
            <a:t> </a:t>
          </a:r>
          <a:r>
            <a:rPr lang="ru-RU" sz="1400" b="1" dirty="0" err="1"/>
            <a:t>рвати</a:t>
          </a:r>
          <a:r>
            <a:rPr lang="ru-RU" sz="1400" b="1" dirty="0"/>
            <a:t> </a:t>
          </a:r>
          <a:r>
            <a:rPr lang="ru-RU" sz="1400" b="1" dirty="0" err="1"/>
            <a:t>квіти</a:t>
          </a:r>
          <a:r>
            <a:rPr lang="ru-RU" sz="1400" b="1" dirty="0"/>
            <a:t>)</a:t>
          </a:r>
          <a:endParaRPr lang="uk-UA" sz="1400" b="1" dirty="0"/>
        </a:p>
        <a:p>
          <a:r>
            <a:rPr lang="ru-RU" sz="1400" b="1" dirty="0"/>
            <a:t> </a:t>
          </a:r>
          <a:r>
            <a:rPr lang="ru-RU" sz="1400" b="1" dirty="0" err="1">
              <a:solidFill>
                <a:srgbClr val="C00000"/>
              </a:solidFill>
            </a:rPr>
            <a:t>дозвільні</a:t>
          </a:r>
          <a:r>
            <a:rPr lang="ru-RU" sz="1400" b="1" dirty="0"/>
            <a:t> (</a:t>
          </a:r>
          <a:r>
            <a:rPr lang="ru-RU" sz="1400" b="1" dirty="0" err="1"/>
            <a:t>квіти</a:t>
          </a:r>
          <a:r>
            <a:rPr lang="ru-RU" sz="1400" b="1" dirty="0"/>
            <a:t> </a:t>
          </a:r>
          <a:r>
            <a:rPr lang="ru-RU" sz="1400" b="1" dirty="0" err="1"/>
            <a:t>можна</a:t>
          </a:r>
          <a:r>
            <a:rPr lang="ru-RU" sz="1400" b="1" dirty="0"/>
            <a:t> </a:t>
          </a:r>
          <a:r>
            <a:rPr lang="ru-RU" sz="1400" b="1" dirty="0" err="1"/>
            <a:t>нюхати</a:t>
          </a:r>
          <a:r>
            <a:rPr lang="ru-RU" sz="1400" b="1" dirty="0"/>
            <a:t>, </a:t>
          </a:r>
          <a:r>
            <a:rPr lang="ru-RU" sz="1400" b="1" dirty="0" err="1"/>
            <a:t>милуватися</a:t>
          </a:r>
          <a:r>
            <a:rPr lang="ru-RU" sz="1400" b="1" dirty="0"/>
            <a:t> ними, за жучками </a:t>
          </a:r>
          <a:r>
            <a:rPr lang="ru-RU" sz="1400" b="1" dirty="0" err="1"/>
            <a:t>метеликами</a:t>
          </a:r>
          <a:r>
            <a:rPr lang="ru-RU" sz="1400" b="1" dirty="0"/>
            <a:t> </a:t>
          </a:r>
          <a:r>
            <a:rPr lang="ru-RU" sz="1400" b="1" dirty="0" err="1"/>
            <a:t>можна</a:t>
          </a:r>
          <a:r>
            <a:rPr lang="ru-RU" sz="1400" b="1" dirty="0"/>
            <a:t> </a:t>
          </a:r>
          <a:r>
            <a:rPr lang="ru-RU" sz="1400" b="1" dirty="0" err="1"/>
            <a:t>спостерігати</a:t>
          </a:r>
          <a:r>
            <a:rPr lang="ru-RU" sz="1400" b="1" dirty="0"/>
            <a:t>)</a:t>
          </a:r>
          <a:endParaRPr lang="uk-UA" sz="1400" b="1" dirty="0"/>
        </a:p>
        <a:p>
          <a:r>
            <a:rPr lang="ru-RU" sz="1400" b="1" dirty="0"/>
            <a:t> </a:t>
          </a:r>
          <a:r>
            <a:rPr lang="ru-RU" sz="1400" b="1" dirty="0" err="1">
              <a:solidFill>
                <a:srgbClr val="C00000"/>
              </a:solidFill>
            </a:rPr>
            <a:t>рекомендаційні</a:t>
          </a:r>
          <a:r>
            <a:rPr lang="ru-RU" sz="1400" b="1" dirty="0"/>
            <a:t> (</a:t>
          </a:r>
          <a:r>
            <a:rPr lang="ru-RU" sz="1400" b="1" dirty="0" err="1"/>
            <a:t>бажано</a:t>
          </a:r>
          <a:r>
            <a:rPr lang="ru-RU" sz="1400" b="1" dirty="0"/>
            <a:t> </a:t>
          </a:r>
          <a:r>
            <a:rPr lang="ru-RU" sz="1400" b="1" dirty="0" err="1"/>
            <a:t>розвішувати</a:t>
          </a:r>
          <a:r>
            <a:rPr lang="ru-RU" sz="1400" b="1" dirty="0"/>
            <a:t> </a:t>
          </a:r>
          <a:r>
            <a:rPr lang="ru-RU" sz="1400" b="1" dirty="0" err="1"/>
            <a:t>годівнички</a:t>
          </a:r>
          <a:r>
            <a:rPr lang="ru-RU" sz="1400" b="1" dirty="0"/>
            <a:t> на дерева, </a:t>
          </a:r>
          <a:r>
            <a:rPr lang="ru-RU" sz="1400" b="1" dirty="0" err="1"/>
            <a:t>підгодувати</a:t>
          </a:r>
          <a:r>
            <a:rPr lang="ru-RU" sz="1400" b="1" dirty="0"/>
            <a:t> </a:t>
          </a:r>
          <a:r>
            <a:rPr lang="ru-RU" sz="1400" b="1" dirty="0" err="1"/>
            <a:t>тварин</a:t>
          </a:r>
          <a:r>
            <a:rPr lang="ru-RU" sz="1400" b="1" dirty="0"/>
            <a:t> </a:t>
          </a:r>
          <a:r>
            <a:rPr lang="ru-RU" sz="1400" b="1" dirty="0" err="1"/>
            <a:t>взимку</a:t>
          </a:r>
          <a:r>
            <a:rPr lang="ru-RU" sz="1400" b="1" dirty="0"/>
            <a:t>, </a:t>
          </a:r>
          <a:r>
            <a:rPr lang="ru-RU" sz="1400" b="1" dirty="0" err="1"/>
            <a:t>обгородити</a:t>
          </a:r>
          <a:r>
            <a:rPr lang="ru-RU" sz="1400" b="1" dirty="0"/>
            <a:t> </a:t>
          </a:r>
          <a:r>
            <a:rPr lang="ru-RU" sz="1400" b="1" dirty="0" err="1"/>
            <a:t>мурашник</a:t>
          </a:r>
          <a:r>
            <a:rPr lang="ru-RU" sz="1400" b="1" dirty="0"/>
            <a:t> </a:t>
          </a:r>
          <a:r>
            <a:rPr lang="ru-RU" sz="1400" b="1" dirty="0" err="1"/>
            <a:t>тощо</a:t>
          </a:r>
          <a:r>
            <a:rPr lang="ru-RU" sz="1400" b="1" dirty="0"/>
            <a:t>)</a:t>
          </a:r>
          <a:endParaRPr lang="uk-UA" sz="1400" b="1" dirty="0"/>
        </a:p>
        <a:p>
          <a:pPr algn="ctr"/>
          <a:endParaRPr lang="ru-RU" sz="1200" dirty="0"/>
        </a:p>
      </dgm:t>
    </dgm:pt>
    <dgm:pt modelId="{99142462-1A2A-4970-9207-AFDC9CD9A1D8}" type="parTrans" cxnId="{D22591DB-FC87-4382-8A60-B9335D1DDD9C}">
      <dgm:prSet/>
      <dgm:spPr/>
      <dgm:t>
        <a:bodyPr/>
        <a:lstStyle/>
        <a:p>
          <a:endParaRPr lang="ru-RU"/>
        </a:p>
      </dgm:t>
    </dgm:pt>
    <dgm:pt modelId="{1589C747-823D-4B55-A73C-981F527F6F5A}" type="sibTrans" cxnId="{D22591DB-FC87-4382-8A60-B9335D1DDD9C}">
      <dgm:prSet/>
      <dgm:spPr/>
      <dgm:t>
        <a:bodyPr/>
        <a:lstStyle/>
        <a:p>
          <a:endParaRPr lang="ru-RU"/>
        </a:p>
      </dgm:t>
    </dgm:pt>
    <dgm:pt modelId="{8B558968-52A1-4E15-89BF-7544468EC2F1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err="1">
              <a:solidFill>
                <a:schemeClr val="accent6">
                  <a:lumMod val="75000"/>
                </a:schemeClr>
              </a:solidFill>
            </a:rPr>
            <a:t>Доцільно</a:t>
          </a:r>
          <a:r>
            <a:rPr lang="ru-RU" sz="1800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dirty="0" err="1">
              <a:solidFill>
                <a:schemeClr val="accent6">
                  <a:lumMod val="75000"/>
                </a:schemeClr>
              </a:solidFill>
            </a:rPr>
            <a:t>використовувати</a:t>
          </a:r>
          <a:r>
            <a:rPr lang="ru-RU" sz="1800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dirty="0" err="1">
              <a:solidFill>
                <a:schemeClr val="accent6">
                  <a:lumMod val="75000"/>
                </a:schemeClr>
              </a:solidFill>
            </a:rPr>
            <a:t>настанови</a:t>
          </a:r>
          <a:r>
            <a:rPr lang="ru-RU" sz="1800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dirty="0" err="1">
              <a:solidFill>
                <a:schemeClr val="accent6">
                  <a:lumMod val="75000"/>
                </a:schemeClr>
              </a:solidFill>
            </a:rPr>
            <a:t>трьох</a:t>
          </a:r>
          <a:r>
            <a:rPr lang="ru-RU" sz="1800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dirty="0" err="1">
              <a:solidFill>
                <a:schemeClr val="accent6">
                  <a:lumMod val="75000"/>
                </a:schemeClr>
              </a:solidFill>
            </a:rPr>
            <a:t>видів</a:t>
          </a:r>
          <a:r>
            <a:rPr lang="ru-RU" sz="1800" b="1" dirty="0">
              <a:solidFill>
                <a:schemeClr val="accent6">
                  <a:lumMod val="75000"/>
                </a:schemeClr>
              </a:solidFill>
            </a:rPr>
            <a:t>:</a:t>
          </a:r>
          <a:endParaRPr lang="uk-UA" sz="1800" b="1" dirty="0">
            <a:solidFill>
              <a:schemeClr val="accent6">
                <a:lumMod val="75000"/>
              </a:schemeClr>
            </a:solidFill>
          </a:endParaRPr>
        </a:p>
      </dgm:t>
    </dgm:pt>
    <dgm:pt modelId="{028E7993-DB4E-4D73-A413-BC8BDF278B31}" type="sibTrans" cxnId="{B8DE4722-EEE8-4195-872B-C997E178766E}">
      <dgm:prSet/>
      <dgm:spPr/>
      <dgm:t>
        <a:bodyPr/>
        <a:lstStyle/>
        <a:p>
          <a:endParaRPr lang="ru-RU"/>
        </a:p>
      </dgm:t>
    </dgm:pt>
    <dgm:pt modelId="{06D450EE-E1D6-45B2-9690-D2F06479C8AA}" type="parTrans" cxnId="{B8DE4722-EEE8-4195-872B-C997E178766E}">
      <dgm:prSet/>
      <dgm:spPr/>
      <dgm:t>
        <a:bodyPr/>
        <a:lstStyle/>
        <a:p>
          <a:endParaRPr lang="ru-RU"/>
        </a:p>
      </dgm:t>
    </dgm:pt>
    <dgm:pt modelId="{64A25DD1-5A73-4292-BEBF-455BA43A3D6F}">
      <dgm:prSet/>
      <dgm:spPr/>
      <dgm:t>
        <a:bodyPr/>
        <a:lstStyle/>
        <a:p>
          <a:endParaRPr lang="uk-UA"/>
        </a:p>
      </dgm:t>
    </dgm:pt>
    <dgm:pt modelId="{2BDD1301-02E7-4DD8-B1BF-9721183B3AED}" type="parTrans" cxnId="{A8DFBBB7-2D6E-4A3B-BAC1-776BBDA2B7BE}">
      <dgm:prSet/>
      <dgm:spPr/>
      <dgm:t>
        <a:bodyPr/>
        <a:lstStyle/>
        <a:p>
          <a:endParaRPr lang="ru-RU"/>
        </a:p>
      </dgm:t>
    </dgm:pt>
    <dgm:pt modelId="{BF70BCF8-6B25-46AE-841F-A169AAD6CF36}" type="sibTrans" cxnId="{A8DFBBB7-2D6E-4A3B-BAC1-776BBDA2B7BE}">
      <dgm:prSet/>
      <dgm:spPr/>
      <dgm:t>
        <a:bodyPr/>
        <a:lstStyle/>
        <a:p>
          <a:endParaRPr lang="ru-RU"/>
        </a:p>
      </dgm:t>
    </dgm:pt>
    <dgm:pt modelId="{F3C1C295-7EE0-4EA9-840D-94DA950D6C7E}" type="pres">
      <dgm:prSet presAssocID="{D0D2A70D-E070-42C3-B515-0C4A36985DC4}" presName="compositeShape" presStyleCnt="0">
        <dgm:presLayoutVars>
          <dgm:chMax val="2"/>
          <dgm:dir/>
          <dgm:resizeHandles val="exact"/>
        </dgm:presLayoutVars>
      </dgm:prSet>
      <dgm:spPr/>
    </dgm:pt>
    <dgm:pt modelId="{83ECAD7C-2486-427C-A6BC-30D0E90DF1BF}" type="pres">
      <dgm:prSet presAssocID="{D0D2A70D-E070-42C3-B515-0C4A36985DC4}" presName="divider" presStyleLbl="fgShp" presStyleIdx="0" presStyleCnt="1" custLinFactNeighborY="-14356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C66A4AA8-43DA-46C6-AAFC-E6F66D24E664}" type="pres">
      <dgm:prSet presAssocID="{8B558968-52A1-4E15-89BF-7544468EC2F1}" presName="downArrow" presStyleLbl="node1" presStyleIdx="0" presStyleCnt="2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D9EC2C39-D74F-4A6B-8BED-7A50CF877BF3}" type="pres">
      <dgm:prSet presAssocID="{8B558968-52A1-4E15-89BF-7544468EC2F1}" presName="downArrowText" presStyleLbl="revTx" presStyleIdx="0" presStyleCnt="2" custScaleX="144245" custScaleY="71140" custLinFactNeighborX="-1176" custLinFactNeighborY="-3607">
        <dgm:presLayoutVars>
          <dgm:bulletEnabled val="1"/>
        </dgm:presLayoutVars>
      </dgm:prSet>
      <dgm:spPr/>
    </dgm:pt>
    <dgm:pt modelId="{89D9542A-EDBC-4B36-9DC4-D12018541864}" type="pres">
      <dgm:prSet presAssocID="{2CD86AFB-165C-479D-948A-FC1E2072A4B2}" presName="upArrow" presStyleLbl="node1" presStyleIdx="1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37629B94-3C74-4AD7-8F0C-3245CB3BF4BA}" type="pres">
      <dgm:prSet presAssocID="{2CD86AFB-165C-479D-948A-FC1E2072A4B2}" presName="upArrowText" presStyleLbl="revTx" presStyleIdx="1" presStyleCnt="2" custScaleX="143317" custScaleY="114430" custLinFactNeighborX="1068" custLinFactNeighborY="3607">
        <dgm:presLayoutVars>
          <dgm:bulletEnabled val="1"/>
        </dgm:presLayoutVars>
      </dgm:prSet>
      <dgm:spPr/>
    </dgm:pt>
  </dgm:ptLst>
  <dgm:cxnLst>
    <dgm:cxn modelId="{B8DE4722-EEE8-4195-872B-C997E178766E}" srcId="{D0D2A70D-E070-42C3-B515-0C4A36985DC4}" destId="{8B558968-52A1-4E15-89BF-7544468EC2F1}" srcOrd="0" destOrd="0" parTransId="{06D450EE-E1D6-45B2-9690-D2F06479C8AA}" sibTransId="{028E7993-DB4E-4D73-A413-BC8BDF278B31}"/>
    <dgm:cxn modelId="{DE43E83A-0EFB-443A-8C97-12374A37FA10}" type="presOf" srcId="{2CD86AFB-165C-479D-948A-FC1E2072A4B2}" destId="{37629B94-3C74-4AD7-8F0C-3245CB3BF4BA}" srcOrd="0" destOrd="0" presId="urn:microsoft.com/office/officeart/2005/8/layout/arrow3"/>
    <dgm:cxn modelId="{49F6FF45-5710-4D92-B578-96255CBBA879}" type="presOf" srcId="{8B558968-52A1-4E15-89BF-7544468EC2F1}" destId="{D9EC2C39-D74F-4A6B-8BED-7A50CF877BF3}" srcOrd="0" destOrd="0" presId="urn:microsoft.com/office/officeart/2005/8/layout/arrow3"/>
    <dgm:cxn modelId="{95FF699E-04D1-4DCC-9EC4-A7DB1C19ADF8}" type="presOf" srcId="{D0D2A70D-E070-42C3-B515-0C4A36985DC4}" destId="{F3C1C295-7EE0-4EA9-840D-94DA950D6C7E}" srcOrd="0" destOrd="0" presId="urn:microsoft.com/office/officeart/2005/8/layout/arrow3"/>
    <dgm:cxn modelId="{A8DFBBB7-2D6E-4A3B-BAC1-776BBDA2B7BE}" srcId="{D0D2A70D-E070-42C3-B515-0C4A36985DC4}" destId="{64A25DD1-5A73-4292-BEBF-455BA43A3D6F}" srcOrd="2" destOrd="0" parTransId="{2BDD1301-02E7-4DD8-B1BF-9721183B3AED}" sibTransId="{BF70BCF8-6B25-46AE-841F-A169AAD6CF36}"/>
    <dgm:cxn modelId="{D22591DB-FC87-4382-8A60-B9335D1DDD9C}" srcId="{D0D2A70D-E070-42C3-B515-0C4A36985DC4}" destId="{2CD86AFB-165C-479D-948A-FC1E2072A4B2}" srcOrd="1" destOrd="0" parTransId="{99142462-1A2A-4970-9207-AFDC9CD9A1D8}" sibTransId="{1589C747-823D-4B55-A73C-981F527F6F5A}"/>
    <dgm:cxn modelId="{24B99DDF-C695-4F21-8621-B4C4B8B49948}" type="presParOf" srcId="{F3C1C295-7EE0-4EA9-840D-94DA950D6C7E}" destId="{83ECAD7C-2486-427C-A6BC-30D0E90DF1BF}" srcOrd="0" destOrd="0" presId="urn:microsoft.com/office/officeart/2005/8/layout/arrow3"/>
    <dgm:cxn modelId="{FBD22B7B-82C2-46E3-853D-678A46FE5056}" type="presParOf" srcId="{F3C1C295-7EE0-4EA9-840D-94DA950D6C7E}" destId="{C66A4AA8-43DA-46C6-AAFC-E6F66D24E664}" srcOrd="1" destOrd="0" presId="urn:microsoft.com/office/officeart/2005/8/layout/arrow3"/>
    <dgm:cxn modelId="{7BCB171C-42D2-4C2E-BA37-64294C800B1D}" type="presParOf" srcId="{F3C1C295-7EE0-4EA9-840D-94DA950D6C7E}" destId="{D9EC2C39-D74F-4A6B-8BED-7A50CF877BF3}" srcOrd="2" destOrd="0" presId="urn:microsoft.com/office/officeart/2005/8/layout/arrow3"/>
    <dgm:cxn modelId="{2FACC7EC-8C56-42A9-ADA2-DA3763B41EAA}" type="presParOf" srcId="{F3C1C295-7EE0-4EA9-840D-94DA950D6C7E}" destId="{89D9542A-EDBC-4B36-9DC4-D12018541864}" srcOrd="3" destOrd="0" presId="urn:microsoft.com/office/officeart/2005/8/layout/arrow3"/>
    <dgm:cxn modelId="{4729545A-1ED9-4A4D-B76A-CBF69EAF5B2D}" type="presParOf" srcId="{F3C1C295-7EE0-4EA9-840D-94DA950D6C7E}" destId="{37629B94-3C74-4AD7-8F0C-3245CB3BF4B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F9517-2DBE-463B-80F7-16015EB98B6B}">
      <dsp:nvSpPr>
        <dsp:cNvPr id="0" name=""/>
        <dsp:cNvSpPr/>
      </dsp:nvSpPr>
      <dsp:spPr>
        <a:xfrm>
          <a:off x="4104445" y="1218877"/>
          <a:ext cx="4053086" cy="3821682"/>
        </a:xfrm>
        <a:prstGeom prst="gear9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у </a:t>
          </a:r>
          <a:r>
            <a:rPr lang="ru-RU" sz="1600" b="1" kern="1200" dirty="0" err="1"/>
            <a:t>дітей</a:t>
          </a:r>
          <a:r>
            <a:rPr lang="ru-RU" sz="1600" b="1" kern="1200" dirty="0"/>
            <a:t> </a:t>
          </a:r>
          <a:r>
            <a:rPr lang="ru-RU" sz="1600" b="1" kern="1200" dirty="0" err="1"/>
            <a:t>закладаються</a:t>
          </a:r>
          <a:r>
            <a:rPr lang="ru-RU" sz="1600" b="1" kern="1200" dirty="0"/>
            <a:t> </a:t>
          </a:r>
          <a:r>
            <a:rPr lang="ru-RU" sz="1600" b="1" kern="1200" dirty="0" err="1"/>
            <a:t>підвалини</a:t>
          </a:r>
          <a:r>
            <a:rPr lang="ru-RU" sz="1600" b="1" kern="1200" dirty="0"/>
            <a:t> </a:t>
          </a:r>
          <a:r>
            <a:rPr lang="ru-RU" sz="1600" b="1" kern="1200" dirty="0" err="1"/>
            <a:t>інтелекту</a:t>
          </a:r>
          <a:r>
            <a:rPr lang="ru-RU" sz="1600" b="1" kern="1200" dirty="0"/>
            <a:t>, структура </a:t>
          </a:r>
          <a:r>
            <a:rPr lang="ru-RU" sz="1600" b="1" kern="1200" dirty="0" err="1"/>
            <a:t>мислення</a:t>
          </a:r>
          <a:r>
            <a:rPr lang="ru-RU" sz="1600" b="1" kern="1200" dirty="0"/>
            <a:t>, а </a:t>
          </a:r>
          <a:r>
            <a:rPr lang="ru-RU" sz="1600" b="1" kern="1200" dirty="0" err="1"/>
            <a:t>природна</a:t>
          </a:r>
          <a:r>
            <a:rPr lang="ru-RU" sz="1600" b="1" kern="1200" dirty="0"/>
            <a:t> </a:t>
          </a:r>
          <a:r>
            <a:rPr lang="ru-RU" sz="1600" b="1" kern="1200" dirty="0" err="1"/>
            <a:t>допитливість</a:t>
          </a:r>
          <a:r>
            <a:rPr lang="ru-RU" sz="1600" b="1" kern="1200" dirty="0"/>
            <a:t> </a:t>
          </a:r>
          <a:r>
            <a:rPr lang="ru-RU" sz="1600" b="1" kern="1200" dirty="0" err="1"/>
            <a:t>дітей</a:t>
          </a:r>
          <a:r>
            <a:rPr lang="ru-RU" sz="1600" b="1" kern="1200" dirty="0"/>
            <a:t> та </a:t>
          </a:r>
          <a:r>
            <a:rPr lang="ru-RU" sz="1600" b="1" kern="1200" dirty="0" err="1"/>
            <a:t>щирий</a:t>
          </a:r>
          <a:r>
            <a:rPr lang="ru-RU" sz="1600" b="1" kern="1200" dirty="0"/>
            <a:t> </a:t>
          </a:r>
          <a:r>
            <a:rPr lang="ru-RU" sz="1600" b="1" kern="1200" dirty="0" err="1"/>
            <a:t>інтерес</a:t>
          </a:r>
          <a:r>
            <a:rPr lang="ru-RU" sz="1600" b="1" kern="1200" dirty="0"/>
            <a:t> до </a:t>
          </a:r>
          <a:r>
            <a:rPr lang="ru-RU" sz="1600" b="1" kern="1200" dirty="0" err="1"/>
            <a:t>оточення</a:t>
          </a:r>
          <a:r>
            <a:rPr lang="ru-RU" sz="1600" b="1" kern="1200" dirty="0"/>
            <a:t> </a:t>
          </a:r>
          <a:r>
            <a:rPr lang="ru-RU" sz="1600" b="1" kern="1200" dirty="0" err="1"/>
            <a:t>створюють</a:t>
          </a:r>
          <a:r>
            <a:rPr lang="ru-RU" sz="1600" b="1" kern="1200" dirty="0"/>
            <a:t> </a:t>
          </a:r>
          <a:r>
            <a:rPr lang="ru-RU" sz="1600" b="1" kern="1200" dirty="0" err="1"/>
            <a:t>надзвичайно</a:t>
          </a:r>
          <a:r>
            <a:rPr lang="ru-RU" sz="1600" b="1" kern="1200" dirty="0"/>
            <a:t> </a:t>
          </a:r>
          <a:r>
            <a:rPr lang="ru-RU" sz="1600" b="1" kern="1200" dirty="0" err="1"/>
            <a:t>сприятливі</a:t>
          </a:r>
          <a:r>
            <a:rPr lang="ru-RU" sz="1600" b="1" kern="1200" dirty="0"/>
            <a:t> </a:t>
          </a:r>
          <a:r>
            <a:rPr lang="ru-RU" sz="1600" b="1" kern="1200" dirty="0" err="1"/>
            <a:t>умови</a:t>
          </a:r>
          <a:r>
            <a:rPr lang="ru-RU" sz="1600" b="1" kern="1200" dirty="0"/>
            <a:t> для </a:t>
          </a:r>
          <a:r>
            <a:rPr lang="ru-RU" sz="1600" b="1" kern="1200" dirty="0" err="1"/>
            <a:t>формування</a:t>
          </a:r>
          <a:r>
            <a:rPr lang="ru-RU" sz="1600" b="1" kern="1200" dirty="0"/>
            <a:t> </a:t>
          </a:r>
          <a:r>
            <a:rPr lang="ru-RU" sz="1600" b="1" kern="1200" dirty="0" err="1"/>
            <a:t>екологічної</a:t>
          </a:r>
          <a:r>
            <a:rPr lang="ru-RU" sz="1600" b="1" kern="1200" dirty="0"/>
            <a:t> </a:t>
          </a:r>
          <a:r>
            <a:rPr lang="ru-RU" sz="1600" b="1" kern="1200" dirty="0" err="1"/>
            <a:t>свідомості</a:t>
          </a:r>
          <a:endParaRPr lang="ru-RU" sz="1600" b="1" kern="1200" dirty="0"/>
        </a:p>
      </dsp:txBody>
      <dsp:txXfrm>
        <a:off x="4902001" y="2114088"/>
        <a:ext cx="2457974" cy="1964423"/>
      </dsp:txXfrm>
    </dsp:sp>
    <dsp:sp modelId="{943A8024-985E-466E-ADE8-AD682F3651DF}">
      <dsp:nvSpPr>
        <dsp:cNvPr id="0" name=""/>
        <dsp:cNvSpPr/>
      </dsp:nvSpPr>
      <dsp:spPr>
        <a:xfrm>
          <a:off x="1481148" y="239907"/>
          <a:ext cx="3610230" cy="3321487"/>
        </a:xfrm>
        <a:prstGeom prst="gear6">
          <a:avLst/>
        </a:prstGeom>
        <a:solidFill>
          <a:schemeClr val="accent3">
            <a:lumMod val="75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Можливості</a:t>
          </a:r>
          <a:r>
            <a:rPr lang="ru-RU" sz="2000" b="1" kern="1200" dirty="0"/>
            <a:t>, </a:t>
          </a:r>
          <a:r>
            <a:rPr lang="ru-RU" sz="2000" b="1" kern="1200" dirty="0" err="1"/>
            <a:t>які</a:t>
          </a:r>
          <a:r>
            <a:rPr lang="ru-RU" sz="2000" b="1" kern="1200" dirty="0"/>
            <a:t> </a:t>
          </a:r>
          <a:r>
            <a:rPr lang="ru-RU" sz="2000" b="1" kern="1200" dirty="0" err="1"/>
            <a:t>надає</a:t>
          </a:r>
          <a:r>
            <a:rPr lang="ru-RU" sz="2000" b="1" kern="1200" dirty="0"/>
            <a:t> дитячий садок</a:t>
          </a:r>
        </a:p>
      </dsp:txBody>
      <dsp:txXfrm>
        <a:off x="2359314" y="1081155"/>
        <a:ext cx="1853898" cy="1638991"/>
      </dsp:txXfrm>
    </dsp:sp>
    <dsp:sp modelId="{E4FF0668-C1E5-4674-AF60-3B53118C878A}">
      <dsp:nvSpPr>
        <dsp:cNvPr id="0" name=""/>
        <dsp:cNvSpPr/>
      </dsp:nvSpPr>
      <dsp:spPr>
        <a:xfrm rot="19394368">
          <a:off x="4857783" y="211984"/>
          <a:ext cx="3409938" cy="3409938"/>
        </a:xfrm>
        <a:prstGeom prst="circularArrow">
          <a:avLst>
            <a:gd name="adj1" fmla="val 4878"/>
            <a:gd name="adj2" fmla="val 312630"/>
            <a:gd name="adj3" fmla="val 3201454"/>
            <a:gd name="adj4" fmla="val 15143157"/>
            <a:gd name="adj5" fmla="val 5691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4D9B3-7C78-4A6B-A2FB-8E048A24B18E}">
      <dsp:nvSpPr>
        <dsp:cNvPr id="0" name=""/>
        <dsp:cNvSpPr/>
      </dsp:nvSpPr>
      <dsp:spPr>
        <a:xfrm>
          <a:off x="1224130" y="288039"/>
          <a:ext cx="2578246" cy="25782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-315018"/>
            <a:satOff val="-42254"/>
            <a:lumOff val="42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5129D-6591-497C-B766-4FA41AD6990B}">
      <dsp:nvSpPr>
        <dsp:cNvPr id="0" name=""/>
        <dsp:cNvSpPr/>
      </dsp:nvSpPr>
      <dsp:spPr>
        <a:xfrm>
          <a:off x="0" y="0"/>
          <a:ext cx="2616924" cy="1656174"/>
        </a:xfrm>
        <a:prstGeom prst="roundRect">
          <a:avLst>
            <a:gd name="adj" fmla="val 10000"/>
          </a:avLst>
        </a:prstGeom>
        <a:solidFill>
          <a:schemeClr val="accent6">
            <a:tint val="45000"/>
          </a:schemeClr>
        </a:solidFill>
        <a:ln w="9525" cap="flat" cmpd="sng" algn="ctr">
          <a:solidFill>
            <a:schemeClr val="accent6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/>
            <a:t>Принцип науковості:</a:t>
          </a:r>
          <a:endParaRPr lang="ru-RU" sz="2900" b="1" kern="1200" dirty="0"/>
        </a:p>
      </dsp:txBody>
      <dsp:txXfrm>
        <a:off x="48508" y="48508"/>
        <a:ext cx="2519908" cy="1559158"/>
      </dsp:txXfrm>
    </dsp:sp>
    <dsp:sp modelId="{0DEE7DF5-A936-4986-87C4-5BB52EE6BE47}">
      <dsp:nvSpPr>
        <dsp:cNvPr id="0" name=""/>
        <dsp:cNvSpPr/>
      </dsp:nvSpPr>
      <dsp:spPr>
        <a:xfrm rot="21347130" flipV="1">
          <a:off x="4392769" y="3605341"/>
          <a:ext cx="2097323" cy="8500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3444486"/>
            <a:satOff val="-13069"/>
            <a:lumOff val="-849"/>
            <a:alphaOff val="0"/>
          </a:schemeClr>
        </a:solidFill>
        <a:ln w="11429" cap="flat" cmpd="sng" algn="ctr">
          <a:solidFill>
            <a:schemeClr val="accent3">
              <a:tint val="40000"/>
              <a:alpha val="90000"/>
              <a:hueOff val="3444486"/>
              <a:satOff val="-13069"/>
              <a:lumOff val="-849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09C38-990D-45C6-B4B7-4735AAF4B0AE}">
      <dsp:nvSpPr>
        <dsp:cNvPr id="0" name=""/>
        <dsp:cNvSpPr/>
      </dsp:nvSpPr>
      <dsp:spPr>
        <a:xfrm>
          <a:off x="3816426" y="4680519"/>
          <a:ext cx="907300" cy="907300"/>
        </a:xfrm>
        <a:prstGeom prst="triangle">
          <a:avLst/>
        </a:prstGeom>
        <a:solidFill>
          <a:schemeClr val="dk1">
            <a:tint val="45000"/>
          </a:schemeClr>
        </a:solidFill>
        <a:ln w="9525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6523C7EC-BCD8-492D-B4AC-422A4D5C156B}">
      <dsp:nvSpPr>
        <dsp:cNvPr id="0" name=""/>
        <dsp:cNvSpPr/>
      </dsp:nvSpPr>
      <dsp:spPr>
        <a:xfrm rot="21360000">
          <a:off x="1590836" y="4365927"/>
          <a:ext cx="5445467" cy="380784"/>
        </a:xfrm>
        <a:prstGeom prst="rect">
          <a:avLst/>
        </a:prstGeom>
        <a:solidFill>
          <a:schemeClr val="dk1">
            <a:tint val="45000"/>
          </a:schemeClr>
        </a:solidFill>
        <a:ln w="9525" cap="flat" cmpd="sng" algn="ctr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B5FC159B-1164-4DE9-9D86-1302B61E521D}">
      <dsp:nvSpPr>
        <dsp:cNvPr id="0" name=""/>
        <dsp:cNvSpPr/>
      </dsp:nvSpPr>
      <dsp:spPr>
        <a:xfrm rot="21360000">
          <a:off x="1616844" y="2162781"/>
          <a:ext cx="2172690" cy="1012251"/>
        </a:xfrm>
        <a:prstGeom prst="roundRect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/>
            <a:t>форми</a:t>
          </a:r>
          <a:r>
            <a:rPr lang="ru-RU" sz="1400" b="1" kern="1200" dirty="0"/>
            <a:t> і </a:t>
          </a:r>
          <a:r>
            <a:rPr lang="ru-RU" sz="1400" b="1" kern="1200" dirty="0" err="1"/>
            <a:t>методи</a:t>
          </a:r>
          <a:r>
            <a:rPr lang="ru-RU" sz="1400" b="1" kern="1200" dirty="0"/>
            <a:t> </a:t>
          </a:r>
          <a:r>
            <a:rPr lang="ru-RU" sz="1400" b="1" kern="1200" dirty="0" err="1"/>
            <a:t>освітньої</a:t>
          </a:r>
          <a:r>
            <a:rPr lang="ru-RU" sz="1400" b="1" kern="1200" dirty="0"/>
            <a:t> </a:t>
          </a:r>
          <a:r>
            <a:rPr lang="ru-RU" sz="1400" b="1" kern="1200" dirty="0" err="1"/>
            <a:t>роботи</a:t>
          </a:r>
          <a:r>
            <a:rPr lang="ru-RU" sz="1400" b="1" kern="1200" dirty="0"/>
            <a:t> </a:t>
          </a:r>
          <a:r>
            <a:rPr lang="ru-RU" sz="1400" b="1" kern="1200" dirty="0" err="1"/>
            <a:t>мають</a:t>
          </a:r>
          <a:r>
            <a:rPr lang="ru-RU" sz="1400" b="1" kern="1200" dirty="0"/>
            <a:t> бути </a:t>
          </a:r>
          <a:r>
            <a:rPr lang="ru-RU" sz="1400" b="1" kern="1200" dirty="0" err="1"/>
            <a:t>науково</a:t>
          </a:r>
          <a:r>
            <a:rPr lang="ru-RU" sz="1400" b="1" kern="1200" dirty="0"/>
            <a:t> </a:t>
          </a:r>
          <a:r>
            <a:rPr lang="ru-RU" sz="1400" b="1" kern="1200" dirty="0" err="1"/>
            <a:t>обґрунтованими</a:t>
          </a:r>
          <a:endParaRPr lang="ru-RU" sz="1400" b="1" kern="1200" dirty="0"/>
        </a:p>
      </dsp:txBody>
      <dsp:txXfrm>
        <a:off x="1666258" y="2212195"/>
        <a:ext cx="2073862" cy="913423"/>
      </dsp:txXfrm>
    </dsp:sp>
    <dsp:sp modelId="{5BD816A6-51CD-4154-896D-0C481D20DAE4}">
      <dsp:nvSpPr>
        <dsp:cNvPr id="0" name=""/>
        <dsp:cNvSpPr/>
      </dsp:nvSpPr>
      <dsp:spPr>
        <a:xfrm rot="21360000">
          <a:off x="1760848" y="3314905"/>
          <a:ext cx="2172690" cy="1012251"/>
        </a:xfrm>
        <a:prstGeom prst="roundRect">
          <a:avLst/>
        </a:prstGeom>
        <a:solidFill>
          <a:schemeClr val="accent1">
            <a:tint val="45000"/>
          </a:schemeClr>
        </a:solidFill>
        <a:ln w="9525" cap="flat" cmpd="sng" algn="ctr">
          <a:solidFill>
            <a:schemeClr val="accen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/>
            <a:t>відповідати віку дітей</a:t>
          </a:r>
          <a:endParaRPr lang="ru-RU" sz="1400" b="1" kern="1200" dirty="0"/>
        </a:p>
      </dsp:txBody>
      <dsp:txXfrm>
        <a:off x="1810262" y="3364319"/>
        <a:ext cx="2073862" cy="913423"/>
      </dsp:txXfrm>
    </dsp:sp>
    <dsp:sp modelId="{93BB2058-94DD-4A19-A889-E3FF145EFE72}">
      <dsp:nvSpPr>
        <dsp:cNvPr id="0" name=""/>
        <dsp:cNvSpPr/>
      </dsp:nvSpPr>
      <dsp:spPr>
        <a:xfrm rot="21360000">
          <a:off x="4425141" y="3170890"/>
          <a:ext cx="2172690" cy="1012251"/>
        </a:xfrm>
        <a:prstGeom prst="roundRect">
          <a:avLst/>
        </a:prstGeom>
        <a:solidFill>
          <a:schemeClr val="accent6">
            <a:tint val="45000"/>
          </a:schemeClr>
        </a:solidFill>
        <a:ln w="9525" cap="flat" cmpd="sng" algn="ctr">
          <a:solidFill>
            <a:schemeClr val="accent6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/>
            <a:t>провідна</a:t>
          </a:r>
          <a:r>
            <a:rPr lang="ru-RU" sz="1400" b="1" kern="1200" dirty="0"/>
            <a:t> </a:t>
          </a:r>
          <a:r>
            <a:rPr lang="ru-RU" sz="1400" b="1" kern="1200" dirty="0" err="1"/>
            <a:t>діяльність</a:t>
          </a:r>
          <a:r>
            <a:rPr lang="ru-RU" sz="1400" b="1" kern="1200" dirty="0"/>
            <a:t> </a:t>
          </a:r>
          <a:r>
            <a:rPr lang="ru-RU" sz="1400" b="1" kern="1200" dirty="0" err="1"/>
            <a:t>дошкільника</a:t>
          </a:r>
          <a:r>
            <a:rPr lang="ru-RU" sz="1400" b="1" kern="1200" dirty="0"/>
            <a:t>  – </a:t>
          </a:r>
          <a:r>
            <a:rPr lang="ru-RU" sz="1400" b="1" kern="1200" dirty="0" err="1"/>
            <a:t>ігрова</a:t>
          </a:r>
          <a:endParaRPr lang="ru-RU" sz="1400" b="1" kern="1200" dirty="0"/>
        </a:p>
      </dsp:txBody>
      <dsp:txXfrm>
        <a:off x="4474555" y="3220304"/>
        <a:ext cx="2073862" cy="913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02640-A4BF-4304-A06B-5AADB5EE517E}">
      <dsp:nvSpPr>
        <dsp:cNvPr id="0" name=""/>
        <dsp:cNvSpPr/>
      </dsp:nvSpPr>
      <dsp:spPr>
        <a:xfrm>
          <a:off x="447830" y="0"/>
          <a:ext cx="6487920" cy="460851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EA3820-6960-4D34-87E8-A997A9640A59}">
      <dsp:nvSpPr>
        <dsp:cNvPr id="0" name=""/>
        <dsp:cNvSpPr/>
      </dsp:nvSpPr>
      <dsp:spPr>
        <a:xfrm>
          <a:off x="264708" y="1382553"/>
          <a:ext cx="3458634" cy="1843404"/>
        </a:xfrm>
        <a:prstGeom prst="roundRect">
          <a:avLst/>
        </a:prstGeom>
        <a:solidFill>
          <a:schemeClr val="accent6"/>
        </a:solidFill>
        <a:ln w="20000" cap="flat" cmpd="sng" algn="ctr">
          <a:solidFill>
            <a:schemeClr val="l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err="1"/>
            <a:t>Навчання</a:t>
          </a:r>
          <a:r>
            <a:rPr lang="ru-RU" sz="2200" b="1" kern="1200" dirty="0"/>
            <a:t> </a:t>
          </a:r>
          <a:r>
            <a:rPr lang="ru-RU" sz="2200" b="1" kern="1200" dirty="0" err="1"/>
            <a:t>дітей</a:t>
          </a:r>
          <a:r>
            <a:rPr lang="ru-RU" sz="2200" b="1" kern="1200" dirty="0"/>
            <a:t> на </a:t>
          </a:r>
          <a:r>
            <a:rPr lang="ru-RU" sz="2200" b="1" kern="1200" dirty="0" err="1"/>
            <a:t>позитивних</a:t>
          </a:r>
          <a:r>
            <a:rPr lang="ru-RU" sz="2200" b="1" kern="1200" dirty="0"/>
            <a:t> прикладах</a:t>
          </a:r>
        </a:p>
      </dsp:txBody>
      <dsp:txXfrm>
        <a:off x="354696" y="1472541"/>
        <a:ext cx="3278658" cy="1663428"/>
      </dsp:txXfrm>
    </dsp:sp>
    <dsp:sp modelId="{36DD95CB-99C4-4C01-A6A2-8A7F6C7F17CE}">
      <dsp:nvSpPr>
        <dsp:cNvPr id="0" name=""/>
        <dsp:cNvSpPr/>
      </dsp:nvSpPr>
      <dsp:spPr>
        <a:xfrm>
          <a:off x="3961035" y="1391899"/>
          <a:ext cx="3458634" cy="1843404"/>
        </a:xfrm>
        <a:prstGeom prst="roundRect">
          <a:avLst/>
        </a:prstGeom>
        <a:solidFill>
          <a:schemeClr val="accent4"/>
        </a:solidFill>
        <a:ln w="20000" cap="flat" cmpd="sng" algn="ctr">
          <a:solidFill>
            <a:schemeClr val="l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/>
            <a:t>Дитина повинна мати альтернативу: </a:t>
          </a:r>
          <a:r>
            <a:rPr lang="ru-RU" sz="2200" b="1" kern="1200" dirty="0" err="1"/>
            <a:t>якщо</a:t>
          </a:r>
          <a:r>
            <a:rPr lang="ru-RU" sz="2200" b="1" kern="1200" dirty="0"/>
            <a:t> </a:t>
          </a:r>
          <a:r>
            <a:rPr lang="ru-RU" sz="2200" b="1" kern="1200" dirty="0" err="1"/>
            <a:t>цього</a:t>
          </a:r>
          <a:r>
            <a:rPr lang="ru-RU" sz="2200" b="1" kern="1200" dirty="0"/>
            <a:t> </a:t>
          </a:r>
          <a:r>
            <a:rPr lang="ru-RU" sz="2200" b="1" kern="1200" dirty="0" err="1"/>
            <a:t>робити</a:t>
          </a:r>
          <a:r>
            <a:rPr lang="ru-RU" sz="2200" b="1" kern="1200" dirty="0"/>
            <a:t> не </a:t>
          </a:r>
          <a:r>
            <a:rPr lang="ru-RU" sz="2200" b="1" kern="1200" dirty="0" err="1"/>
            <a:t>слід</a:t>
          </a:r>
          <a:r>
            <a:rPr lang="ru-RU" sz="2200" b="1" kern="1200" dirty="0"/>
            <a:t>, то </a:t>
          </a:r>
          <a:r>
            <a:rPr lang="ru-RU" sz="2200" b="1" kern="1200" dirty="0" err="1"/>
            <a:t>що</a:t>
          </a:r>
          <a:r>
            <a:rPr lang="ru-RU" sz="2200" b="1" kern="1200" dirty="0"/>
            <a:t> </a:t>
          </a:r>
          <a:r>
            <a:rPr lang="ru-RU" sz="2200" b="1" kern="1200" dirty="0" err="1"/>
            <a:t>можна</a:t>
          </a:r>
          <a:r>
            <a:rPr lang="ru-RU" sz="2200" b="1" kern="1200" dirty="0"/>
            <a:t>? </a:t>
          </a:r>
          <a:endParaRPr lang="uk-UA" sz="2200" b="1" kern="1200" dirty="0"/>
        </a:p>
      </dsp:txBody>
      <dsp:txXfrm>
        <a:off x="4051023" y="1481887"/>
        <a:ext cx="3278658" cy="16634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CAD7C-2486-427C-A6BC-30D0E90DF1BF}">
      <dsp:nvSpPr>
        <dsp:cNvPr id="0" name=""/>
        <dsp:cNvSpPr/>
      </dsp:nvSpPr>
      <dsp:spPr>
        <a:xfrm rot="21300000">
          <a:off x="22318" y="1753579"/>
          <a:ext cx="7228171" cy="827734"/>
        </a:xfrm>
        <a:prstGeom prst="mathMinus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C66A4AA8-43DA-46C6-AAFC-E6F66D24E664}">
      <dsp:nvSpPr>
        <dsp:cNvPr id="0" name=""/>
        <dsp:cNvSpPr/>
      </dsp:nvSpPr>
      <dsp:spPr>
        <a:xfrm>
          <a:off x="872736" y="237626"/>
          <a:ext cx="2181842" cy="1901011"/>
        </a:xfrm>
        <a:prstGeom prst="downArrow">
          <a:avLst/>
        </a:prstGeom>
        <a:solidFill>
          <a:schemeClr val="accent4">
            <a:tint val="45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D9EC2C39-D74F-4A6B-8BED-7A50CF877BF3}">
      <dsp:nvSpPr>
        <dsp:cNvPr id="0" name=""/>
        <dsp:cNvSpPr/>
      </dsp:nvSpPr>
      <dsp:spPr>
        <a:xfrm>
          <a:off x="3312362" y="216033"/>
          <a:ext cx="3357011" cy="1419998"/>
        </a:xfrm>
        <a:prstGeom prst="rect">
          <a:avLst/>
        </a:prstGeom>
        <a:solidFill>
          <a:schemeClr val="accent6">
            <a:tint val="45000"/>
          </a:schemeClr>
        </a:solidFill>
        <a:ln w="9525" cap="flat" cmpd="sng" algn="ctr">
          <a:solidFill>
            <a:schemeClr val="accent6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accent6">
                  <a:lumMod val="75000"/>
                </a:schemeClr>
              </a:solidFill>
            </a:rPr>
            <a:t>Доцільно</a:t>
          </a:r>
          <a:r>
            <a:rPr lang="ru-RU" sz="1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kern="1200" dirty="0" err="1">
              <a:solidFill>
                <a:schemeClr val="accent6">
                  <a:lumMod val="75000"/>
                </a:schemeClr>
              </a:solidFill>
            </a:rPr>
            <a:t>використовувати</a:t>
          </a:r>
          <a:r>
            <a:rPr lang="ru-RU" sz="1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kern="1200" dirty="0" err="1">
              <a:solidFill>
                <a:schemeClr val="accent6">
                  <a:lumMod val="75000"/>
                </a:schemeClr>
              </a:solidFill>
            </a:rPr>
            <a:t>настанови</a:t>
          </a:r>
          <a:r>
            <a:rPr lang="ru-RU" sz="1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kern="1200" dirty="0" err="1">
              <a:solidFill>
                <a:schemeClr val="accent6">
                  <a:lumMod val="75000"/>
                </a:schemeClr>
              </a:solidFill>
            </a:rPr>
            <a:t>трьох</a:t>
          </a:r>
          <a:r>
            <a:rPr lang="ru-RU" sz="1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800" b="1" kern="1200" dirty="0" err="1">
              <a:solidFill>
                <a:schemeClr val="accent6">
                  <a:lumMod val="75000"/>
                </a:schemeClr>
              </a:solidFill>
            </a:rPr>
            <a:t>видів</a:t>
          </a:r>
          <a:r>
            <a:rPr lang="ru-RU" sz="1800" b="1" kern="1200" dirty="0">
              <a:solidFill>
                <a:schemeClr val="accent6">
                  <a:lumMod val="75000"/>
                </a:schemeClr>
              </a:solidFill>
            </a:rPr>
            <a:t>:</a:t>
          </a:r>
          <a:endParaRPr lang="uk-UA" sz="18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3312362" y="216033"/>
        <a:ext cx="3357011" cy="1419998"/>
      </dsp:txXfrm>
    </dsp:sp>
    <dsp:sp modelId="{89D9542A-EDBC-4B36-9DC4-D12018541864}">
      <dsp:nvSpPr>
        <dsp:cNvPr id="0" name=""/>
        <dsp:cNvSpPr/>
      </dsp:nvSpPr>
      <dsp:spPr>
        <a:xfrm>
          <a:off x="4218228" y="2613890"/>
          <a:ext cx="2181842" cy="1901011"/>
        </a:xfrm>
        <a:prstGeom prst="upArrow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37629B94-3C74-4AD7-8F0C-3245CB3BF4BA}">
      <dsp:nvSpPr>
        <dsp:cNvPr id="0" name=""/>
        <dsp:cNvSpPr/>
      </dsp:nvSpPr>
      <dsp:spPr>
        <a:xfrm>
          <a:off x="611718" y="2612450"/>
          <a:ext cx="3335414" cy="2284093"/>
        </a:xfrm>
        <a:prstGeom prst="rect">
          <a:avLst/>
        </a:prstGeom>
        <a:solidFill>
          <a:schemeClr val="accent1">
            <a:tint val="45000"/>
          </a:schemeClr>
        </a:solidFill>
        <a:ln w="9525" cap="flat" cmpd="sng" algn="ctr">
          <a:solidFill>
            <a:schemeClr val="accent1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 dirty="0"/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 </a:t>
          </a:r>
          <a:r>
            <a:rPr lang="ru-RU" sz="1400" b="1" kern="1200" dirty="0" err="1">
              <a:solidFill>
                <a:srgbClr val="C00000"/>
              </a:solidFill>
            </a:rPr>
            <a:t>заборонні</a:t>
          </a:r>
          <a:r>
            <a:rPr lang="ru-RU" sz="1400" b="1" kern="1200" dirty="0"/>
            <a:t> (не </a:t>
          </a:r>
          <a:r>
            <a:rPr lang="ru-RU" sz="1400" b="1" kern="1200" dirty="0" err="1"/>
            <a:t>можна</a:t>
          </a:r>
          <a:r>
            <a:rPr lang="ru-RU" sz="1400" b="1" kern="1200" dirty="0"/>
            <a:t> </a:t>
          </a:r>
          <a:r>
            <a:rPr lang="ru-RU" sz="1400" b="1" kern="1200" dirty="0" err="1"/>
            <a:t>рвати</a:t>
          </a:r>
          <a:r>
            <a:rPr lang="ru-RU" sz="1400" b="1" kern="1200" dirty="0"/>
            <a:t> </a:t>
          </a:r>
          <a:r>
            <a:rPr lang="ru-RU" sz="1400" b="1" kern="1200" dirty="0" err="1"/>
            <a:t>квіти</a:t>
          </a:r>
          <a:r>
            <a:rPr lang="ru-RU" sz="1400" b="1" kern="1200" dirty="0"/>
            <a:t>)</a:t>
          </a:r>
          <a:endParaRPr lang="uk-UA" sz="1400" b="1" kern="1200" dirty="0"/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 </a:t>
          </a:r>
          <a:r>
            <a:rPr lang="ru-RU" sz="1400" b="1" kern="1200" dirty="0" err="1">
              <a:solidFill>
                <a:srgbClr val="C00000"/>
              </a:solidFill>
            </a:rPr>
            <a:t>дозвільні</a:t>
          </a:r>
          <a:r>
            <a:rPr lang="ru-RU" sz="1400" b="1" kern="1200" dirty="0"/>
            <a:t> (</a:t>
          </a:r>
          <a:r>
            <a:rPr lang="ru-RU" sz="1400" b="1" kern="1200" dirty="0" err="1"/>
            <a:t>квіти</a:t>
          </a:r>
          <a:r>
            <a:rPr lang="ru-RU" sz="1400" b="1" kern="1200" dirty="0"/>
            <a:t> </a:t>
          </a:r>
          <a:r>
            <a:rPr lang="ru-RU" sz="1400" b="1" kern="1200" dirty="0" err="1"/>
            <a:t>можна</a:t>
          </a:r>
          <a:r>
            <a:rPr lang="ru-RU" sz="1400" b="1" kern="1200" dirty="0"/>
            <a:t> </a:t>
          </a:r>
          <a:r>
            <a:rPr lang="ru-RU" sz="1400" b="1" kern="1200" dirty="0" err="1"/>
            <a:t>нюхати</a:t>
          </a:r>
          <a:r>
            <a:rPr lang="ru-RU" sz="1400" b="1" kern="1200" dirty="0"/>
            <a:t>, </a:t>
          </a:r>
          <a:r>
            <a:rPr lang="ru-RU" sz="1400" b="1" kern="1200" dirty="0" err="1"/>
            <a:t>милуватися</a:t>
          </a:r>
          <a:r>
            <a:rPr lang="ru-RU" sz="1400" b="1" kern="1200" dirty="0"/>
            <a:t> ними, за жучками </a:t>
          </a:r>
          <a:r>
            <a:rPr lang="ru-RU" sz="1400" b="1" kern="1200" dirty="0" err="1"/>
            <a:t>метеликами</a:t>
          </a:r>
          <a:r>
            <a:rPr lang="ru-RU" sz="1400" b="1" kern="1200" dirty="0"/>
            <a:t> </a:t>
          </a:r>
          <a:r>
            <a:rPr lang="ru-RU" sz="1400" b="1" kern="1200" dirty="0" err="1"/>
            <a:t>можна</a:t>
          </a:r>
          <a:r>
            <a:rPr lang="ru-RU" sz="1400" b="1" kern="1200" dirty="0"/>
            <a:t> </a:t>
          </a:r>
          <a:r>
            <a:rPr lang="ru-RU" sz="1400" b="1" kern="1200" dirty="0" err="1"/>
            <a:t>спостерігати</a:t>
          </a:r>
          <a:r>
            <a:rPr lang="ru-RU" sz="1400" b="1" kern="1200" dirty="0"/>
            <a:t>)</a:t>
          </a:r>
          <a:endParaRPr lang="uk-UA" sz="1400" b="1" kern="1200" dirty="0"/>
        </a:p>
        <a:p>
          <a:pPr marL="0" lvl="0" indent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 </a:t>
          </a:r>
          <a:r>
            <a:rPr lang="ru-RU" sz="1400" b="1" kern="1200" dirty="0" err="1">
              <a:solidFill>
                <a:srgbClr val="C00000"/>
              </a:solidFill>
            </a:rPr>
            <a:t>рекомендаційні</a:t>
          </a:r>
          <a:r>
            <a:rPr lang="ru-RU" sz="1400" b="1" kern="1200" dirty="0"/>
            <a:t> (</a:t>
          </a:r>
          <a:r>
            <a:rPr lang="ru-RU" sz="1400" b="1" kern="1200" dirty="0" err="1"/>
            <a:t>бажано</a:t>
          </a:r>
          <a:r>
            <a:rPr lang="ru-RU" sz="1400" b="1" kern="1200" dirty="0"/>
            <a:t> </a:t>
          </a:r>
          <a:r>
            <a:rPr lang="ru-RU" sz="1400" b="1" kern="1200" dirty="0" err="1"/>
            <a:t>розвішувати</a:t>
          </a:r>
          <a:r>
            <a:rPr lang="ru-RU" sz="1400" b="1" kern="1200" dirty="0"/>
            <a:t> </a:t>
          </a:r>
          <a:r>
            <a:rPr lang="ru-RU" sz="1400" b="1" kern="1200" dirty="0" err="1"/>
            <a:t>годівнички</a:t>
          </a:r>
          <a:r>
            <a:rPr lang="ru-RU" sz="1400" b="1" kern="1200" dirty="0"/>
            <a:t> на дерева, </a:t>
          </a:r>
          <a:r>
            <a:rPr lang="ru-RU" sz="1400" b="1" kern="1200" dirty="0" err="1"/>
            <a:t>підгодувати</a:t>
          </a:r>
          <a:r>
            <a:rPr lang="ru-RU" sz="1400" b="1" kern="1200" dirty="0"/>
            <a:t> </a:t>
          </a:r>
          <a:r>
            <a:rPr lang="ru-RU" sz="1400" b="1" kern="1200" dirty="0" err="1"/>
            <a:t>тварин</a:t>
          </a:r>
          <a:r>
            <a:rPr lang="ru-RU" sz="1400" b="1" kern="1200" dirty="0"/>
            <a:t> </a:t>
          </a:r>
          <a:r>
            <a:rPr lang="ru-RU" sz="1400" b="1" kern="1200" dirty="0" err="1"/>
            <a:t>взимку</a:t>
          </a:r>
          <a:r>
            <a:rPr lang="ru-RU" sz="1400" b="1" kern="1200" dirty="0"/>
            <a:t>, </a:t>
          </a:r>
          <a:r>
            <a:rPr lang="ru-RU" sz="1400" b="1" kern="1200" dirty="0" err="1"/>
            <a:t>обгородити</a:t>
          </a:r>
          <a:r>
            <a:rPr lang="ru-RU" sz="1400" b="1" kern="1200" dirty="0"/>
            <a:t> </a:t>
          </a:r>
          <a:r>
            <a:rPr lang="ru-RU" sz="1400" b="1" kern="1200" dirty="0" err="1"/>
            <a:t>мурашник</a:t>
          </a:r>
          <a:r>
            <a:rPr lang="ru-RU" sz="1400" b="1" kern="1200" dirty="0"/>
            <a:t> </a:t>
          </a:r>
          <a:r>
            <a:rPr lang="ru-RU" sz="1400" b="1" kern="1200" dirty="0" err="1"/>
            <a:t>тощо</a:t>
          </a:r>
          <a:r>
            <a:rPr lang="ru-RU" sz="1400" b="1" kern="1200" dirty="0"/>
            <a:t>)</a:t>
          </a:r>
          <a:endParaRPr lang="uk-UA" sz="1400" b="1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611718" y="2612450"/>
        <a:ext cx="3335414" cy="2284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EFA0-83E0-4AD3-9086-A02D72F5C3DF}" type="datetime7">
              <a:rPr lang="uk-UA" smtClean="0"/>
              <a:t>чер-24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E25A3-2436-4E1A-9D3F-9F36B0BBAB5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873600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29B655CD-CA3B-40E8-EF6E-7112B7729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55B8A16-7012-555B-B589-93131F5352D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B4D9A2-4661-4A62-BCA4-3BC80D07AC44}" type="datetime7">
              <a:rPr lang="uk-UA" altLang="ru-RU" smtClean="0"/>
              <a:t>чер-24</a:t>
            </a:fld>
            <a:endParaRPr lang="en-US" altLang="ru-RU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E3196987-EE24-C233-9E49-9B39B118C60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0A3B4F2B-D257-9F48-8F02-4C2E8C1AAB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B60D5F17-1879-C038-EDAB-BDCD69AF83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A395684F-F7DE-90A4-9CEB-7D35B1086D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183C78-678F-4EE5-BF26-259D3A2516FA}" type="slidenum">
              <a:rPr lang="en-US" altLang="ru-RU"/>
              <a:pPr/>
              <a:t>‹№›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161811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A35B5A0-95B9-F23A-9CBA-4B25A6A31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CB3EE-3CBA-489B-BA39-CBBB27B1FF5A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E7E44572-1705-7417-7D02-FDE3E820F8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5F28DF6-40E7-3E89-E0AB-CA42DCB2A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3E05FF-FF87-45E7-91FA-B857F8B97EBB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33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23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B4623F6-5E17-4024-BAD6-8D14190ED329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574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1B944E5-BC5C-4FA2-B94A-47BE353E0A4A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0470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26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29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30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7F9AA2-9DF5-4495-9D50-26ED54517B3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168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FCB970-8AB7-406E-861D-612870EE26DC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5188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33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2ABB6E-8A6C-4489-9585-A19AF486D5F9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7744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34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2ABB6E-8A6C-4489-9585-A19AF486D5F9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7744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35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8470647-9AA2-4F61-9AE5-9C4AC05398A7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7942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37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C51D7B-AE7E-466C-82BB-A901ECBFEFF5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7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FCB970-8AB7-406E-861D-612870EE26DC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95927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FCB970-8AB7-406E-861D-612870EE26DC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74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FCB970-8AB7-406E-861D-612870EE26DC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32238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83C78-678F-4EE5-BF26-259D3A2516FA}" type="slidenum">
              <a:rPr lang="en-US" altLang="ru-RU" smtClean="0"/>
              <a:pPr/>
              <a:t>8</a:t>
            </a:fld>
            <a:endParaRPr lang="en-US" alt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70DD55-32A9-4AB2-8E67-F5B02B9005A7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4496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2752AC4-F128-4D21-A1F8-0521CE9B01AD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5642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8ECA35F-3489-48D9-AC16-0DECA9C1CF2E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2057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7911C0-495A-BD4E-607E-FA9C0F626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DF1C-4072-4D42-B61B-3E8D9A965FD3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68B90A9-9B04-EF66-564E-AE4BAE42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F1B20E-21BC-9962-36B5-C53CB4858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26CE9DE-EFC1-4AE0-88A4-EA199BEF06BB}" type="datetime7">
              <a:rPr lang="uk-UA" altLang="ru-RU" smtClean="0"/>
              <a:t>чер-24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5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4A43A2E-6632-4F9D-8728-2CF59ACBBE60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F1C5DAFD-D6D7-9704-ACC2-15A7318B745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576" y="5402963"/>
            <a:ext cx="7669327" cy="936104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uk-UA" sz="2000" b="1" cap="none" spc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Спікер - консультант КУ «ЦПРПП ВМР»  </a:t>
            </a:r>
            <a:endParaRPr lang="ru-RU" sz="1600" b="1" cap="none" spc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r>
              <a:rPr lang="uk-UA" sz="2000" b="1" cap="none" spc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 Лариса Бондарчук</a:t>
            </a:r>
            <a:endParaRPr lang="en-US" alt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E9F1E1C-8EC6-3D4E-0465-06B4EBD5C4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49089" y="2132856"/>
            <a:ext cx="6323364" cy="194421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b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ІНФОРМАЦІЙНА ТРИБУНА</a:t>
            </a:r>
            <a:b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Сучасні</a:t>
            </a: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екологічного</a:t>
            </a: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шляхи </a:t>
            </a:r>
            <a:r>
              <a:rPr lang="ru-RU" sz="24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подолання</a:t>
            </a: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583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3918" y="1387409"/>
            <a:ext cx="6444208" cy="615553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Засідання міської школи молодого майстра «Творення» </a:t>
            </a:r>
          </a:p>
          <a:p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(молоді вихователі :  </a:t>
            </a:r>
            <a:r>
              <a:rPr lang="uk-UA" sz="1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ІІІ-й рік роботи</a:t>
            </a: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24755"/>
            <a:ext cx="1681749" cy="21931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41" y="-171400"/>
            <a:ext cx="4906963" cy="137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10771" y="12712"/>
            <a:ext cx="4310061" cy="97749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uk-UA" sz="1600" b="1" dirty="0"/>
              <a:t>  Дата проведення: </a:t>
            </a:r>
            <a:r>
              <a:rPr lang="uk-UA" sz="1400" b="1" dirty="0"/>
              <a:t>06 червня 2024 року</a:t>
            </a:r>
            <a:endParaRPr lang="uk-UA" sz="1600" b="1" dirty="0"/>
          </a:p>
          <a:p>
            <a:pPr algn="l"/>
            <a:r>
              <a:rPr lang="uk-UA" sz="1600" b="1" dirty="0"/>
              <a:t>  Початок: </a:t>
            </a:r>
            <a:r>
              <a:rPr lang="uk-UA" sz="1400" b="1" dirty="0"/>
              <a:t>13.30 </a:t>
            </a:r>
          </a:p>
        </p:txBody>
      </p:sp>
    </p:spTree>
    <p:extLst>
      <p:ext uri="{BB962C8B-B14F-4D97-AF65-F5344CB8AC3E}">
        <p14:creationId xmlns:p14="http://schemas.microsoft.com/office/powerpoint/2010/main" val="24274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8496944" cy="12961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6600"/>
                </a:solidFill>
              </a:rPr>
              <a:t>Термін «екологія» вперше був вжитий в 1866 році у Німеччині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2CFF7DB-77AF-4A3D-BAAC-999126EF3C25}"/>
              </a:ext>
            </a:extLst>
          </p:cNvPr>
          <p:cNvSpPr/>
          <p:nvPr/>
        </p:nvSpPr>
        <p:spPr>
          <a:xfrm>
            <a:off x="395536" y="1720840"/>
            <a:ext cx="8424936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Походить від грецьких слів «</a:t>
            </a:r>
            <a:r>
              <a:rPr lang="en-US" sz="32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eikos</a:t>
            </a:r>
            <a:r>
              <a:rPr lang="en-US" sz="32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», </a:t>
            </a:r>
            <a:r>
              <a:rPr lang="uk-UA" sz="32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що означає дім, помешкання, місце перебування та «</a:t>
            </a:r>
            <a:r>
              <a:rPr lang="en-US" sz="32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logos» – </a:t>
            </a:r>
            <a:r>
              <a:rPr lang="uk-UA" sz="32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наука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E386882-BD9F-475F-BDC3-E0D8DCC29D91}"/>
              </a:ext>
            </a:extLst>
          </p:cNvPr>
          <p:cNvSpPr/>
          <p:nvPr/>
        </p:nvSpPr>
        <p:spPr>
          <a:xfrm>
            <a:off x="323528" y="3717032"/>
            <a:ext cx="568863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ця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наука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виникла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з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часів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творіння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, </a:t>
            </a:r>
          </a:p>
          <a:p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коли Господь дав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людині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доручення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«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оволодійте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» та «пануйте»! </a:t>
            </a:r>
            <a:endParaRPr lang="uk-UA" sz="28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D2C1A9-56EB-47BC-AF5F-A3FFAA1E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16" y="3567501"/>
            <a:ext cx="2775456" cy="25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4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A651261-3BAB-4D21-A66F-456DDEB8BC49}"/>
              </a:ext>
            </a:extLst>
          </p:cNvPr>
          <p:cNvSpPr/>
          <p:nvPr/>
        </p:nvSpPr>
        <p:spPr>
          <a:xfrm>
            <a:off x="323528" y="260648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Той,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хто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на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основі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пізнання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та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відкриттів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,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глибоко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розуміє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потреби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всього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живого, буде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добрим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,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люблячим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та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уважним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господарем над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всім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6600"/>
                </a:solidFill>
                <a:latin typeface="Bookman Old Style" panose="02050604050505020204" pitchFamily="18" charset="0"/>
              </a:rPr>
              <a:t>творінням</a:t>
            </a:r>
            <a:r>
              <a:rPr lang="ru-RU" sz="28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!</a:t>
            </a:r>
            <a:endParaRPr lang="uk-UA" sz="2800" b="1" dirty="0">
              <a:solidFill>
                <a:srgbClr val="00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E48C1D-684E-4C11-AE7C-2AD88C1AC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97193"/>
            <a:ext cx="5121920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6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4A23FE4-E3AD-4E9F-83D7-C371B0C980BB}"/>
              </a:ext>
            </a:extLst>
          </p:cNvPr>
          <p:cNvSpPr/>
          <p:nvPr/>
        </p:nvSpPr>
        <p:spPr>
          <a:xfrm>
            <a:off x="359532" y="2708920"/>
            <a:ext cx="8424936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Але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людина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відвернулася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від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Бога і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вирішила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самостійно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«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приборкувати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природу»,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використовувати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її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для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своїх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потреб, не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вникаючи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у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будову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екосистем</a:t>
            </a:r>
            <a:r>
              <a:rPr lang="ru-RU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endParaRPr lang="uk-UA" sz="2800" b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A378F5-021F-4F16-8193-6C979A74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15"/>
          <a:stretch/>
        </p:blipFill>
        <p:spPr>
          <a:xfrm>
            <a:off x="359532" y="188640"/>
            <a:ext cx="3888432" cy="26642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0117A-E87A-4AC9-ADC2-0EFED212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524802"/>
            <a:ext cx="3037879" cy="181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9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2709623"/>
            <a:ext cx="8280920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Усвідомити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допомога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природі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орієнтована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потреби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об’єктів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ґрунтуватися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знанні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їхніх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біологічних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особливостей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тоді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нашкодити</a:t>
            </a:r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довкіллю</a:t>
            </a:r>
            <a:endParaRPr lang="ru-RU" sz="32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65F2EF6-88C5-4CDC-874F-A7F62802FC16}"/>
              </a:ext>
            </a:extLst>
          </p:cNvPr>
          <p:cNvSpPr/>
          <p:nvPr/>
        </p:nvSpPr>
        <p:spPr>
          <a:xfrm>
            <a:off x="2451927" y="771674"/>
            <a:ext cx="5652628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Ми не </a:t>
            </a:r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можемо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</a:p>
          <a:p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чекати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милостей </a:t>
            </a:r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від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природи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; </a:t>
            </a:r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взяти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їх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у </a:t>
            </a:r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неї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наше </a:t>
            </a:r>
            <a:r>
              <a:rPr lang="ru-RU" sz="32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завдання</a:t>
            </a:r>
            <a:r>
              <a:rPr lang="ru-RU" sz="32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!»</a:t>
            </a:r>
            <a:endParaRPr lang="uk-UA" sz="3200" b="1" i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A116CB-EAF5-486A-B535-94257B24D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7" y="188640"/>
            <a:ext cx="2160240" cy="18030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F3126-AD28-4970-97AB-9E820F3E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032" y="260648"/>
            <a:ext cx="170743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52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31841" y="1019344"/>
            <a:ext cx="5688632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стимулювати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самостійність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пізнанні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природи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поважати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їхнє</a:t>
            </a: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 на </a:t>
            </a:r>
            <a:r>
              <a:rPr lang="ru-RU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помилку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117624" y="260648"/>
            <a:ext cx="8810352" cy="129614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Бути прикладом  ДЛЯ НАСЛІДУВАННЯ</a:t>
            </a:r>
            <a:endParaRPr lang="uk-UA" sz="1200" dirty="0">
              <a:solidFill>
                <a:srgbClr val="006600"/>
              </a:solidFill>
            </a:endParaRPr>
          </a:p>
        </p:txBody>
      </p:sp>
      <p:pic>
        <p:nvPicPr>
          <p:cNvPr id="6146" name="Picture 2" descr="E:\КВІТЕНЬ 2024 Екологічний марафон\1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334" y="3232551"/>
            <a:ext cx="3946989" cy="30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016224" cy="420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22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5496" y="332656"/>
            <a:ext cx="8964488" cy="129614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32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Віддавати</a:t>
            </a:r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32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перевагу</a:t>
            </a:r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32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наочним</a:t>
            </a:r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методам </a:t>
            </a:r>
            <a:endParaRPr lang="uk-UA" sz="12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b="56811"/>
          <a:stretch/>
        </p:blipFill>
        <p:spPr bwMode="auto">
          <a:xfrm>
            <a:off x="1331637" y="3958339"/>
            <a:ext cx="6696745" cy="247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0" b="6348"/>
          <a:stretch/>
        </p:blipFill>
        <p:spPr bwMode="auto">
          <a:xfrm>
            <a:off x="1341013" y="1550547"/>
            <a:ext cx="6696745" cy="241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111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5496" y="332656"/>
            <a:ext cx="8964488" cy="129614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32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Надавати</a:t>
            </a:r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32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дітям</a:t>
            </a:r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свободу </a:t>
            </a:r>
            <a:r>
              <a:rPr lang="ru-RU" altLang="ru-RU" sz="32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вибору</a:t>
            </a:r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endParaRPr lang="uk-UA" sz="1200" dirty="0"/>
          </a:p>
        </p:txBody>
      </p:sp>
      <p:pic>
        <p:nvPicPr>
          <p:cNvPr id="8195" name="Picture 3" descr="E:\19.04.-30.04.2021 ЕКОЛОГІЧНИЙ МАРАФОН\11с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4"/>
          <a:stretch/>
        </p:blipFill>
        <p:spPr bwMode="auto">
          <a:xfrm>
            <a:off x="179512" y="1412776"/>
            <a:ext cx="2632083" cy="32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19.04-23.04.2021 ТЗБЖД\П'ЯТН.ЕКОЛОГ\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9"/>
          <a:stretch/>
        </p:blipFill>
        <p:spPr bwMode="auto">
          <a:xfrm>
            <a:off x="5940152" y="3140968"/>
            <a:ext cx="2981999" cy="32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:\19.04-23.04.2021 ТЗБЖД\П'ЯТН.ЕКОЛОГ\3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35413"/>
            <a:ext cx="25785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77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8964488" cy="129614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28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Формувати</a:t>
            </a:r>
            <a:r>
              <a:rPr lang="ru-RU" altLang="ru-RU" sz="28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28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природничо-екологічну</a:t>
            </a:r>
            <a:r>
              <a:rPr lang="ru-RU" altLang="ru-RU" sz="28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28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компетентність</a:t>
            </a:r>
            <a:r>
              <a:rPr lang="ru-RU" altLang="ru-RU" sz="28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endParaRPr lang="uk-UA" sz="11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44" y="1394851"/>
            <a:ext cx="4564347" cy="526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2099" y="3737168"/>
            <a:ext cx="3731357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CC"/>
                </a:solidFill>
              </a:rPr>
              <a:t>З </a:t>
            </a:r>
            <a:r>
              <a:rPr lang="ru-RU" sz="2800" b="1" i="1" dirty="0" err="1">
                <a:solidFill>
                  <a:srgbClr val="0000CC"/>
                </a:solidFill>
              </a:rPr>
              <a:t>позиції</a:t>
            </a:r>
            <a:r>
              <a:rPr lang="ru-RU" sz="2800" b="1" i="1" dirty="0">
                <a:solidFill>
                  <a:srgbClr val="0000CC"/>
                </a:solidFill>
              </a:rPr>
              <a:t> комплексного, системного, </a:t>
            </a:r>
            <a:r>
              <a:rPr lang="ru-RU" sz="2800" b="1" i="1" dirty="0" err="1">
                <a:solidFill>
                  <a:srgbClr val="0000CC"/>
                </a:solidFill>
              </a:rPr>
              <a:t>діяльнісного</a:t>
            </a:r>
            <a:r>
              <a:rPr lang="ru-RU" sz="2800" b="1" i="1" dirty="0">
                <a:solidFill>
                  <a:srgbClr val="0000CC"/>
                </a:solidFill>
              </a:rPr>
              <a:t>, </a:t>
            </a:r>
            <a:r>
              <a:rPr lang="ru-RU" sz="2800" b="1" i="1" dirty="0" err="1">
                <a:solidFill>
                  <a:srgbClr val="0000CC"/>
                </a:solidFill>
              </a:rPr>
              <a:t>інтегрованого</a:t>
            </a:r>
            <a:r>
              <a:rPr lang="ru-RU" sz="2800" b="1" i="1" dirty="0">
                <a:solidFill>
                  <a:srgbClr val="0000CC"/>
                </a:solidFill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</a:rPr>
              <a:t>підходів</a:t>
            </a:r>
            <a:endParaRPr lang="uk-UA" sz="2800" b="1" i="1" dirty="0">
              <a:solidFill>
                <a:srgbClr val="0000CC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5739932" y="1685004"/>
            <a:ext cx="2756439" cy="1347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43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1916832"/>
            <a:ext cx="5616624" cy="1728192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>
                <a:latin typeface="Arial Black" panose="020B0A04020102020204" pitchFamily="34" charset="0"/>
              </a:rPr>
              <a:t>стимулювати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бажання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дітей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здобути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їх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самостійно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чи</a:t>
            </a:r>
            <a:r>
              <a:rPr lang="ru-RU" sz="2000" dirty="0">
                <a:latin typeface="Arial Black" panose="020B0A04020102020204" pitchFamily="34" charset="0"/>
              </a:rPr>
              <a:t> з </a:t>
            </a:r>
            <a:r>
              <a:rPr lang="ru-RU" sz="2000" dirty="0" err="1">
                <a:latin typeface="Arial Black" panose="020B0A04020102020204" pitchFamily="34" charset="0"/>
              </a:rPr>
              <a:t>незначною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допомогою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дорослого</a:t>
            </a:r>
            <a:r>
              <a:rPr lang="ru-RU" sz="2000" dirty="0">
                <a:latin typeface="Arial Black" panose="020B0A04020102020204" pitchFamily="34" charset="0"/>
              </a:rPr>
              <a:t> через </a:t>
            </a:r>
            <a:r>
              <a:rPr lang="ru-RU" sz="2000" dirty="0" err="1">
                <a:latin typeface="Arial Black" panose="020B0A04020102020204" pitchFamily="34" charset="0"/>
              </a:rPr>
              <a:t>різноманітні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дослідницькі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дії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1395" y="620688"/>
            <a:ext cx="5184576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1"/>
                </a:solidFill>
              </a:rPr>
              <a:t>Не </a:t>
            </a:r>
            <a:r>
              <a:rPr lang="ru-RU" sz="2800" b="1" dirty="0" err="1">
                <a:solidFill>
                  <a:schemeClr val="bg1"/>
                </a:solidFill>
              </a:rPr>
              <a:t>давати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готові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знання</a:t>
            </a:r>
            <a:r>
              <a:rPr lang="ru-RU" sz="2800" b="1" dirty="0">
                <a:solidFill>
                  <a:schemeClr val="bg1"/>
                </a:solidFill>
              </a:rPr>
              <a:t> про природу</a:t>
            </a:r>
          </a:p>
        </p:txBody>
      </p:sp>
      <p:sp>
        <p:nvSpPr>
          <p:cNvPr id="9" name="Развернутая стрелка 8"/>
          <p:cNvSpPr/>
          <p:nvPr/>
        </p:nvSpPr>
        <p:spPr>
          <a:xfrm rot="6342518">
            <a:off x="6414436" y="1278222"/>
            <a:ext cx="1368152" cy="1872208"/>
          </a:xfrm>
          <a:prstGeom prst="utur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2" name="Picture 2" descr="E:\КВІТЕНЬ 2024 Екологічний марафон\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6" b="50000"/>
          <a:stretch/>
        </p:blipFill>
        <p:spPr bwMode="auto">
          <a:xfrm>
            <a:off x="755576" y="3429000"/>
            <a:ext cx="3398114" cy="25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КВІТЕНЬ 2024 Екологічний марафон\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6106"/>
          <a:stretch/>
        </p:blipFill>
        <p:spPr bwMode="auto">
          <a:xfrm>
            <a:off x="5004048" y="3807234"/>
            <a:ext cx="3285011" cy="24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96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Зробити</a:t>
            </a:r>
            <a:r>
              <a:rPr lang="ru-RU" altLang="ru-RU" sz="28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 </a:t>
            </a:r>
            <a:r>
              <a:rPr lang="ru-RU" altLang="ru-RU" sz="28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батьків</a:t>
            </a:r>
            <a:r>
              <a:rPr lang="ru-RU" altLang="ru-RU" sz="28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 </a:t>
            </a:r>
            <a:r>
              <a:rPr lang="ru-RU" altLang="ru-RU" sz="28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вихованців</a:t>
            </a:r>
            <a:r>
              <a:rPr lang="ru-RU" altLang="ru-RU" sz="28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 </a:t>
            </a:r>
            <a:r>
              <a:rPr lang="ru-RU" altLang="ru-RU" sz="28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своїми</a:t>
            </a:r>
            <a:r>
              <a:rPr lang="ru-RU" altLang="ru-RU" sz="28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CCE8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n-ea"/>
                <a:cs typeface="+mn-cs"/>
              </a:rPr>
              <a:t> партнерами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Залучення батьків у процес формування у дитини природничо-екологічної компетентності та навичок: </a:t>
            </a:r>
            <a:endParaRPr lang="uk-UA" sz="1800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"/>
            </a:pPr>
            <a:r>
              <a:rPr lang="uk-UA" dirty="0">
                <a:latin typeface="Times New Roman"/>
                <a:ea typeface="Calibri"/>
                <a:cs typeface="Times New Roman"/>
              </a:rPr>
              <a:t>бесіди за круглим столом;</a:t>
            </a:r>
            <a:endParaRPr lang="uk-UA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"/>
            </a:pPr>
            <a:r>
              <a:rPr lang="uk-UA" dirty="0">
                <a:latin typeface="Times New Roman"/>
                <a:ea typeface="Calibri"/>
                <a:cs typeface="Times New Roman"/>
              </a:rPr>
              <a:t>спільне дозвілля, свята,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квк</a:t>
            </a:r>
            <a:r>
              <a:rPr lang="uk-UA" dirty="0">
                <a:latin typeface="Times New Roman"/>
                <a:ea typeface="Calibri"/>
                <a:cs typeface="Times New Roman"/>
              </a:rPr>
              <a:t>, вікторини;</a:t>
            </a:r>
            <a:endParaRPr lang="uk-UA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"/>
            </a:pPr>
            <a:r>
              <a:rPr lang="uk-UA" dirty="0">
                <a:latin typeface="Times New Roman"/>
                <a:ea typeface="Calibri"/>
                <a:cs typeface="Times New Roman"/>
              </a:rPr>
              <a:t>участь батьків у виставках, оглядах-конкурсах;</a:t>
            </a:r>
            <a:endParaRPr lang="uk-UA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"/>
            </a:pPr>
            <a:r>
              <a:rPr lang="uk-UA" dirty="0">
                <a:latin typeface="Times New Roman"/>
                <a:ea typeface="Calibri"/>
                <a:cs typeface="Times New Roman"/>
              </a:rPr>
              <a:t>залучення батьків до спільної з дітьми трудової діяльності на ділянці та в куточку природи;</a:t>
            </a:r>
            <a:endParaRPr lang="uk-UA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"/>
            </a:pPr>
            <a:r>
              <a:rPr lang="uk-UA" dirty="0">
                <a:latin typeface="Times New Roman"/>
                <a:ea typeface="Calibri"/>
                <a:cs typeface="Times New Roman"/>
              </a:rPr>
              <a:t>випуск фотогазет, екологічних альбомів тощо.</a:t>
            </a:r>
            <a:endParaRPr lang="uk-UA" sz="1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08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2"/>
          <a:stretch/>
        </p:blipFill>
        <p:spPr bwMode="auto">
          <a:xfrm>
            <a:off x="899592" y="260648"/>
            <a:ext cx="4392488" cy="323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9BF4E-B5C4-496B-8D91-DCC35AD5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140968"/>
            <a:ext cx="432048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10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9672" y="3068960"/>
            <a:ext cx="3996444" cy="33123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000" dirty="0" err="1">
                <a:latin typeface="Arial Black" panose="020B0A04020102020204" pitchFamily="34" charset="0"/>
              </a:rPr>
              <a:t>науковості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r>
              <a:rPr lang="ru-RU" sz="2000" dirty="0" err="1">
                <a:latin typeface="Arial Black" panose="020B0A04020102020204" pitchFamily="34" charset="0"/>
              </a:rPr>
              <a:t>позитивізму</a:t>
            </a:r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sz="2000" dirty="0" err="1">
                <a:latin typeface="Arial Black" panose="020B0A04020102020204" pitchFamily="34" charset="0"/>
              </a:rPr>
              <a:t>проблемності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r>
              <a:rPr lang="ru-RU" sz="2000" dirty="0" err="1">
                <a:latin typeface="Arial Black" panose="020B0A04020102020204" pitchFamily="34" charset="0"/>
              </a:rPr>
              <a:t>системності</a:t>
            </a:r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sz="2000" dirty="0" err="1">
                <a:latin typeface="Arial Black" panose="020B0A04020102020204" pitchFamily="34" charset="0"/>
              </a:rPr>
              <a:t>наочності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r>
              <a:rPr lang="ru-RU" sz="2000" dirty="0" err="1">
                <a:latin typeface="Arial Black" panose="020B0A04020102020204" pitchFamily="34" charset="0"/>
              </a:rPr>
              <a:t>гуманності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r>
              <a:rPr lang="ru-RU" sz="2000" dirty="0" err="1">
                <a:latin typeface="Arial Black" panose="020B0A04020102020204" pitchFamily="34" charset="0"/>
              </a:rPr>
              <a:t>послідовності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r>
              <a:rPr lang="ru-RU" sz="2000" dirty="0" err="1">
                <a:latin typeface="Arial Black" panose="020B0A04020102020204" pitchFamily="34" charset="0"/>
              </a:rPr>
              <a:t>інтеграції</a:t>
            </a:r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sz="2000" dirty="0" err="1">
                <a:latin typeface="Arial Black" panose="020B0A04020102020204" pitchFamily="34" charset="0"/>
              </a:rPr>
              <a:t>діяльності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71930"/>
            <a:ext cx="5832648" cy="1692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/>
              <a:t>Принципи</a:t>
            </a:r>
            <a:r>
              <a:rPr lang="ru-RU" sz="3200" b="1" dirty="0"/>
              <a:t> </a:t>
            </a:r>
            <a:r>
              <a:rPr lang="ru-RU" sz="3200" b="1" dirty="0" err="1"/>
              <a:t>освітньої</a:t>
            </a:r>
            <a:r>
              <a:rPr lang="ru-RU" sz="3200" b="1" dirty="0"/>
              <a:t> </a:t>
            </a:r>
            <a:r>
              <a:rPr lang="ru-RU" sz="3200" b="1" dirty="0" err="1"/>
              <a:t>діяльності</a:t>
            </a:r>
            <a:endParaRPr lang="ru-RU" sz="3200" b="1" dirty="0"/>
          </a:p>
        </p:txBody>
      </p:sp>
      <p:sp>
        <p:nvSpPr>
          <p:cNvPr id="2" name="Стрелка вниз 1"/>
          <p:cNvSpPr/>
          <p:nvPr/>
        </p:nvSpPr>
        <p:spPr>
          <a:xfrm>
            <a:off x="2915816" y="1975519"/>
            <a:ext cx="864096" cy="100811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7243"/>
            <a:ext cx="2968749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530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25308638"/>
              </p:ext>
            </p:extLst>
          </p:nvPr>
        </p:nvGraphicFramePr>
        <p:xfrm>
          <a:off x="323528" y="260648"/>
          <a:ext cx="856895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862391" cy="159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7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60065256"/>
              </p:ext>
            </p:extLst>
          </p:nvPr>
        </p:nvGraphicFramePr>
        <p:xfrm>
          <a:off x="755576" y="1628800"/>
          <a:ext cx="763284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46" y="277869"/>
            <a:ext cx="6809418" cy="548640"/>
          </a:xfrm>
        </p:spPr>
        <p:txBody>
          <a:bodyPr>
            <a:noAutofit/>
          </a:bodyPr>
          <a:lstStyle/>
          <a:p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позитивізму</a:t>
            </a:r>
            <a:endParaRPr lang="uk-UA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58056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7130492"/>
              </p:ext>
            </p:extLst>
          </p:nvPr>
        </p:nvGraphicFramePr>
        <p:xfrm>
          <a:off x="1151980" y="1412776"/>
          <a:ext cx="727280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4" y="188640"/>
            <a:ext cx="1956792" cy="19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7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1365" y="1700808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Пам’ятайте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: </a:t>
            </a:r>
            <a:r>
              <a:rPr lang="ru-RU" sz="2000" dirty="0" err="1">
                <a:latin typeface="Arial Black" panose="020B0A04020102020204" pitchFamily="34" charset="0"/>
              </a:rPr>
              <a:t>завчити</a:t>
            </a:r>
            <a:r>
              <a:rPr lang="ru-RU" sz="2000" dirty="0">
                <a:latin typeface="Arial Black" panose="020B0A04020102020204" pitchFamily="34" charset="0"/>
              </a:rPr>
              <a:t> гасла і правила </a:t>
            </a:r>
            <a:r>
              <a:rPr lang="ru-RU" sz="2000" dirty="0" err="1">
                <a:latin typeface="Arial Black" panose="020B0A04020102020204" pitchFamily="34" charset="0"/>
              </a:rPr>
              <a:t>дошкільникам</a:t>
            </a:r>
            <a:r>
              <a:rPr lang="ru-RU" sz="2000" dirty="0">
                <a:latin typeface="Arial Black" panose="020B0A04020102020204" pitchFamily="34" charset="0"/>
              </a:rPr>
              <a:t> не складно, </a:t>
            </a:r>
            <a:r>
              <a:rPr lang="ru-RU" sz="2000" dirty="0" err="1">
                <a:latin typeface="Arial Black" panose="020B0A04020102020204" pitchFamily="34" charset="0"/>
              </a:rPr>
              <a:t>однак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ефективність</a:t>
            </a:r>
            <a:r>
              <a:rPr lang="ru-RU" sz="2000" dirty="0">
                <a:latin typeface="Arial Black" panose="020B0A04020102020204" pitchFamily="34" charset="0"/>
              </a:rPr>
              <a:t>  такого </a:t>
            </a:r>
            <a:r>
              <a:rPr lang="ru-RU" sz="2000" dirty="0" err="1">
                <a:latin typeface="Arial Black" panose="020B0A04020102020204" pitchFamily="34" charset="0"/>
              </a:rPr>
              <a:t>підходу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нульова</a:t>
            </a:r>
            <a:r>
              <a:rPr lang="ru-RU" sz="2000" dirty="0">
                <a:latin typeface="Arial Black" panose="020B0A04020102020204" pitchFamily="34" charset="0"/>
              </a:rPr>
              <a:t>. </a:t>
            </a:r>
            <a:r>
              <a:rPr lang="ru-RU" sz="2000" dirty="0" err="1">
                <a:latin typeface="Arial Black" panose="020B0A04020102020204" pitchFamily="34" charset="0"/>
              </a:rPr>
              <a:t>Щоб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дитина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дотримувалась</a:t>
            </a:r>
            <a:r>
              <a:rPr lang="ru-RU" sz="2000" dirty="0">
                <a:latin typeface="Arial Black" panose="020B0A04020102020204" pitchFamily="34" charset="0"/>
              </a:rPr>
              <a:t> правил, вона </a:t>
            </a:r>
            <a:r>
              <a:rPr lang="ru-RU" sz="2000" dirty="0" err="1">
                <a:latin typeface="Arial Black" panose="020B0A04020102020204" pitchFamily="34" charset="0"/>
              </a:rPr>
              <a:t>має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усвідомити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їх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значення</a:t>
            </a:r>
            <a:r>
              <a:rPr lang="ru-RU" sz="2000" dirty="0">
                <a:latin typeface="Arial Black" panose="020B0A04020102020204" pitchFamily="34" charset="0"/>
              </a:rPr>
              <a:t> й </a:t>
            </a:r>
            <a:r>
              <a:rPr lang="ru-RU" sz="2000" dirty="0" err="1">
                <a:latin typeface="Arial Black" panose="020B0A04020102020204" pitchFamily="34" charset="0"/>
              </a:rPr>
              <a:t>відчути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наслідки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їх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недотримання</a:t>
            </a:r>
            <a:r>
              <a:rPr lang="ru-RU" sz="2000" dirty="0">
                <a:latin typeface="Arial Black" panose="020B0A04020102020204" pitchFamily="34" charset="0"/>
              </a:rPr>
              <a:t> на </a:t>
            </a:r>
            <a:r>
              <a:rPr lang="ru-RU" sz="2000" dirty="0" err="1">
                <a:latin typeface="Arial Black" panose="020B0A04020102020204" pitchFamily="34" charset="0"/>
              </a:rPr>
              <a:t>емоційному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рівні</a:t>
            </a:r>
            <a:r>
              <a:rPr lang="ru-RU" sz="20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70" y="3861048"/>
            <a:ext cx="3240360" cy="243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E:\02.02.2024 СТРІТЕННЯ\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6" b="13703"/>
          <a:stretch/>
        </p:blipFill>
        <p:spPr bwMode="auto">
          <a:xfrm>
            <a:off x="2464007" y="131664"/>
            <a:ext cx="4337685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проблемності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58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8120" y="2132856"/>
            <a:ext cx="6768752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залучення</a:t>
            </a:r>
            <a:r>
              <a:rPr lang="ru-RU" sz="2000" dirty="0">
                <a:latin typeface="Arial Black" panose="020B0A04020102020204" pitchFamily="34" charset="0"/>
              </a:rPr>
              <a:t> педагогом </a:t>
            </a:r>
            <a:r>
              <a:rPr lang="ru-RU" sz="2000" dirty="0" err="1">
                <a:latin typeface="Arial Black" panose="020B0A04020102020204" pitchFamily="34" charset="0"/>
              </a:rPr>
              <a:t>дітей</a:t>
            </a:r>
            <a:r>
              <a:rPr lang="ru-RU" sz="2000" dirty="0">
                <a:latin typeface="Arial Black" panose="020B0A04020102020204" pitchFamily="34" charset="0"/>
              </a:rPr>
              <a:t> до </a:t>
            </a:r>
            <a:r>
              <a:rPr lang="ru-RU" sz="2000" dirty="0" err="1">
                <a:latin typeface="Arial Black" panose="020B0A04020102020204" pitchFamily="34" charset="0"/>
              </a:rPr>
              <a:t>розв’язання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проблемних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ситуацій</a:t>
            </a:r>
            <a:r>
              <a:rPr lang="ru-RU" sz="2000" dirty="0">
                <a:latin typeface="Arial Black" panose="020B0A040201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проблемні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ситуації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можуть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створюватись</a:t>
            </a:r>
            <a:r>
              <a:rPr lang="ru-RU" sz="2000" dirty="0">
                <a:latin typeface="Arial Black" panose="020B0A04020102020204" pitchFamily="34" charset="0"/>
              </a:rPr>
              <a:t> у </a:t>
            </a:r>
            <a:r>
              <a:rPr lang="ru-RU" sz="2000" dirty="0" err="1">
                <a:latin typeface="Arial Black" panose="020B0A04020102020204" pitchFamily="34" charset="0"/>
              </a:rPr>
              <a:t>процесі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експериментальної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діяльності</a:t>
            </a:r>
            <a:r>
              <a:rPr lang="ru-RU" sz="2000" dirty="0"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latin typeface="Arial Black" panose="020B0A04020102020204" pitchFamily="34" charset="0"/>
              </a:rPr>
              <a:t>під</a:t>
            </a:r>
            <a:r>
              <a:rPr lang="ru-RU" sz="2000" dirty="0">
                <a:latin typeface="Arial Black" panose="020B0A04020102020204" pitchFamily="34" charset="0"/>
              </a:rPr>
              <a:t> час </a:t>
            </a:r>
            <a:r>
              <a:rPr lang="ru-RU" sz="2000" dirty="0" err="1">
                <a:latin typeface="Arial Black" panose="020B0A04020102020204" pitchFamily="34" charset="0"/>
              </a:rPr>
              <a:t>проведення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дослідів</a:t>
            </a:r>
            <a:r>
              <a:rPr lang="ru-RU" sz="2000" dirty="0"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latin typeface="Arial Black" panose="020B0A04020102020204" pitchFamily="34" charset="0"/>
              </a:rPr>
              <a:t>спостережень</a:t>
            </a:r>
            <a:r>
              <a:rPr lang="ru-RU" sz="2000" dirty="0">
                <a:latin typeface="Arial Black" panose="020B0A040201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доречно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створювати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проблемні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ситуації</a:t>
            </a:r>
            <a:r>
              <a:rPr lang="ru-RU" sz="2000" dirty="0">
                <a:latin typeface="Arial Black" panose="020B0A04020102020204" pitchFamily="34" charset="0"/>
              </a:rPr>
              <a:t> й у </a:t>
            </a:r>
            <a:r>
              <a:rPr lang="ru-RU" sz="2000" dirty="0" err="1">
                <a:latin typeface="Arial Black" panose="020B0A04020102020204" pitchFamily="34" charset="0"/>
              </a:rPr>
              <a:t>повсякденному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житті</a:t>
            </a:r>
            <a:r>
              <a:rPr lang="ru-RU" sz="2000" dirty="0">
                <a:latin typeface="Arial Black" panose="020B0A04020102020204" pitchFamily="34" charset="0"/>
              </a:rPr>
              <a:t>;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28766"/>
            <a:ext cx="98877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1128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6867" y="332656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системності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2199928"/>
            <a:ext cx="6768752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Кожна</a:t>
            </a:r>
            <a:r>
              <a:rPr lang="ru-RU" sz="2000" dirty="0">
                <a:latin typeface="Arial Black" panose="020B0A04020102020204" pitchFamily="34" charset="0"/>
              </a:rPr>
              <a:t> тема </a:t>
            </a:r>
            <a:r>
              <a:rPr lang="ru-RU" sz="2000" dirty="0" err="1">
                <a:latin typeface="Arial Black" panose="020B0A04020102020204" pitchFamily="34" charset="0"/>
              </a:rPr>
              <a:t>екологічного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змісту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розкривається</a:t>
            </a:r>
            <a:r>
              <a:rPr lang="ru-RU" sz="2000" dirty="0">
                <a:latin typeface="Arial Black" panose="020B0A04020102020204" pitchFamily="34" charset="0"/>
              </a:rPr>
              <a:t> через </a:t>
            </a:r>
            <a:r>
              <a:rPr lang="ru-RU" sz="2000" dirty="0" err="1">
                <a:latin typeface="Arial Black" panose="020B0A04020102020204" pitchFamily="34" charset="0"/>
              </a:rPr>
              <a:t>різні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види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діяльності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дітей</a:t>
            </a:r>
            <a:r>
              <a:rPr lang="ru-RU" sz="2000" dirty="0"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latin typeface="Arial Black" panose="020B0A04020102020204" pitchFamily="34" charset="0"/>
              </a:rPr>
              <a:t>відповідно</a:t>
            </a:r>
            <a:r>
              <a:rPr lang="ru-RU" sz="2000" dirty="0">
                <a:latin typeface="Arial Black" panose="020B0A04020102020204" pitchFamily="34" charset="0"/>
              </a:rPr>
              <a:t> до плану </a:t>
            </a:r>
            <a:r>
              <a:rPr lang="ru-RU" sz="2000" dirty="0" err="1">
                <a:latin typeface="Arial Black" panose="020B0A04020102020204" pitchFamily="34" charset="0"/>
              </a:rPr>
              <a:t>освітньої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роботи</a:t>
            </a:r>
            <a:r>
              <a:rPr lang="ru-RU" sz="2000" dirty="0">
                <a:latin typeface="Arial Black" panose="020B0A040201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Беруться</a:t>
            </a:r>
            <a:r>
              <a:rPr lang="ru-RU" sz="2000" dirty="0">
                <a:latin typeface="Arial Black" panose="020B0A04020102020204" pitchFamily="34" charset="0"/>
              </a:rPr>
              <a:t> до </a:t>
            </a:r>
            <a:r>
              <a:rPr lang="ru-RU" sz="2000" dirty="0" err="1">
                <a:latin typeface="Arial Black" panose="020B0A04020102020204" pitchFamily="34" charset="0"/>
              </a:rPr>
              <a:t>уваги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логіка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організації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кожної</a:t>
            </a:r>
            <a:r>
              <a:rPr lang="ru-RU" sz="2000" dirty="0">
                <a:latin typeface="Arial Black" panose="020B0A04020102020204" pitchFamily="34" charset="0"/>
              </a:rPr>
              <a:t> з форм </a:t>
            </a:r>
            <a:r>
              <a:rPr lang="ru-RU" sz="2000" dirty="0" err="1">
                <a:latin typeface="Arial Black" panose="020B0A04020102020204" pitchFamily="34" charset="0"/>
              </a:rPr>
              <a:t>роботи</a:t>
            </a:r>
            <a:r>
              <a:rPr lang="ru-RU" sz="2000" dirty="0"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latin typeface="Arial Black" panose="020B0A04020102020204" pitchFamily="34" charset="0"/>
              </a:rPr>
              <a:t>можливості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дошкільників</a:t>
            </a:r>
            <a:r>
              <a:rPr lang="ru-RU" sz="2000" dirty="0">
                <a:latin typeface="Arial Black" panose="020B0A04020102020204" pitchFamily="34" charset="0"/>
              </a:rPr>
              <a:t>, пора року, </a:t>
            </a:r>
            <a:r>
              <a:rPr lang="ru-RU" sz="2000" dirty="0" err="1">
                <a:latin typeface="Arial Black" panose="020B0A04020102020204" pitchFamily="34" charset="0"/>
              </a:rPr>
              <a:t>добираються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відповідні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методи</a:t>
            </a:r>
            <a:r>
              <a:rPr lang="ru-RU" sz="2000" dirty="0">
                <a:latin typeface="Arial Black" panose="020B0A040201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Системність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проявляється</a:t>
            </a:r>
            <a:r>
              <a:rPr lang="ru-RU" sz="2000" dirty="0">
                <a:latin typeface="Arial Black" panose="020B0A04020102020204" pitchFamily="34" charset="0"/>
              </a:rPr>
              <a:t> і в </a:t>
            </a:r>
            <a:r>
              <a:rPr lang="ru-RU" sz="2000" dirty="0" err="1">
                <a:latin typeface="Arial Black" panose="020B0A04020102020204" pitchFamily="34" charset="0"/>
              </a:rPr>
              <a:t>організації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роботи</a:t>
            </a:r>
            <a:r>
              <a:rPr lang="ru-RU" sz="2000" dirty="0">
                <a:latin typeface="Arial Black" panose="020B0A04020102020204" pitchFamily="34" charset="0"/>
              </a:rPr>
              <a:t> з батьками, в </a:t>
            </a:r>
            <a:r>
              <a:rPr lang="ru-RU" sz="2000" dirty="0" err="1">
                <a:latin typeface="Arial Black" panose="020B0A04020102020204" pitchFamily="34" charset="0"/>
              </a:rPr>
              <a:t>одночасній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реалізації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всіх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основних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компонентів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системи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екологічної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освіти</a:t>
            </a:r>
            <a:r>
              <a:rPr lang="ru-RU" sz="20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3996432" y="980728"/>
            <a:ext cx="1152128" cy="108012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555776" cy="25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2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8120" y="332656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інтеграції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8120" y="2132856"/>
            <a:ext cx="6984280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Інтегрований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підхід</a:t>
            </a:r>
            <a:r>
              <a:rPr lang="ru-RU" sz="2000" dirty="0">
                <a:latin typeface="Arial Black" panose="020B0A04020102020204" pitchFamily="34" charset="0"/>
              </a:rPr>
              <a:t> є </a:t>
            </a:r>
            <a:r>
              <a:rPr lang="ru-RU" sz="2000" dirty="0" err="1">
                <a:latin typeface="Arial Black" panose="020B0A04020102020204" pitchFamily="34" charset="0"/>
              </a:rPr>
              <a:t>стрижневим</a:t>
            </a:r>
            <a:r>
              <a:rPr lang="ru-RU" sz="2000" dirty="0">
                <a:latin typeface="Arial Black" panose="020B0A04020102020204" pitchFamily="34" charset="0"/>
              </a:rPr>
              <a:t> і </a:t>
            </a:r>
            <a:r>
              <a:rPr lang="ru-RU" sz="2000" dirty="0" err="1">
                <a:latin typeface="Arial Black" panose="020B0A04020102020204" pitchFamily="34" charset="0"/>
              </a:rPr>
              <a:t>відображає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реалізацію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ідей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взаємозв'язку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екологічного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виховання</a:t>
            </a:r>
            <a:r>
              <a:rPr lang="ru-RU" sz="2000" dirty="0">
                <a:latin typeface="Arial Black" panose="020B0A04020102020204" pitchFamily="34" charset="0"/>
              </a:rPr>
              <a:t> не </a:t>
            </a:r>
            <a:r>
              <a:rPr lang="ru-RU" sz="2000" dirty="0" err="1">
                <a:latin typeface="Arial Black" panose="020B0A04020102020204" pitchFamily="34" charset="0"/>
              </a:rPr>
              <a:t>лише</a:t>
            </a:r>
            <a:r>
              <a:rPr lang="ru-RU" sz="2000" dirty="0">
                <a:latin typeface="Arial Black" panose="020B0A04020102020204" pitchFamily="34" charset="0"/>
              </a:rPr>
              <a:t> з </a:t>
            </a:r>
            <a:r>
              <a:rPr lang="ru-RU" sz="2000" dirty="0" err="1">
                <a:latin typeface="Arial Black" panose="020B0A04020102020204" pitchFamily="34" charset="0"/>
              </a:rPr>
              <a:t>природним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довкіллям</a:t>
            </a:r>
            <a:r>
              <a:rPr lang="ru-RU" sz="2000" dirty="0">
                <a:latin typeface="Arial Black" panose="020B0A04020102020204" pitchFamily="34" charset="0"/>
              </a:rPr>
              <a:t>, а й з </a:t>
            </a:r>
            <a:r>
              <a:rPr lang="ru-RU" sz="2000" dirty="0" err="1">
                <a:latin typeface="Arial Black" panose="020B0A04020102020204" pitchFamily="34" charset="0"/>
              </a:rPr>
              <a:t>іншими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розділами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програми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3996432" y="1002999"/>
            <a:ext cx="1152128" cy="108012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188120" y="4077072"/>
            <a:ext cx="698428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b="1" dirty="0">
                <a:latin typeface="Arial Black" panose="020B0A04020102020204" pitchFamily="34" charset="0"/>
              </a:rPr>
              <a:t>Інтегрований підхід до використання різних видів дитячої діяльності дає можливість формувати природничо-екологічну компетентність дошкільників комплексно і системно.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5" y="169512"/>
            <a:ext cx="2123728" cy="160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0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648" y="413934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наочності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8120" y="2132856"/>
            <a:ext cx="698428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Arial Black" panose="020B0A04020102020204" pitchFamily="34" charset="0"/>
              </a:rPr>
              <a:t>Принцип </a:t>
            </a:r>
            <a:r>
              <a:rPr lang="ru-RU" sz="2000" dirty="0" err="1">
                <a:latin typeface="Arial Black" panose="020B0A04020102020204" pitchFamily="34" charset="0"/>
              </a:rPr>
              <a:t>наочності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базується</a:t>
            </a:r>
            <a:r>
              <a:rPr lang="ru-RU" sz="2000" dirty="0">
                <a:latin typeface="Arial Black" panose="020B0A04020102020204" pitchFamily="34" charset="0"/>
              </a:rPr>
              <a:t> на тому, </a:t>
            </a:r>
            <a:r>
              <a:rPr lang="ru-RU" sz="2000" dirty="0" err="1">
                <a:latin typeface="Arial Black" panose="020B0A04020102020204" pitchFamily="34" charset="0"/>
              </a:rPr>
              <a:t>що</a:t>
            </a:r>
            <a:r>
              <a:rPr lang="ru-RU" sz="2000" dirty="0">
                <a:latin typeface="Arial Black" panose="020B0A04020102020204" pitchFamily="34" charset="0"/>
              </a:rPr>
              <a:t> в </a:t>
            </a:r>
            <a:r>
              <a:rPr lang="ru-RU" sz="2000" dirty="0" err="1">
                <a:latin typeface="Arial Black" panose="020B0A04020102020204" pitchFamily="34" charset="0"/>
              </a:rPr>
              <a:t>дітей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переважає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наочно-образне</a:t>
            </a:r>
            <a:r>
              <a:rPr lang="ru-RU" sz="2000" dirty="0">
                <a:latin typeface="Arial Black" panose="020B0A04020102020204" pitchFamily="34" charset="0"/>
              </a:rPr>
              <a:t>  і </a:t>
            </a:r>
            <a:r>
              <a:rPr lang="ru-RU" sz="2000" dirty="0" err="1">
                <a:latin typeface="Arial Black" panose="020B0A04020102020204" pitchFamily="34" charset="0"/>
              </a:rPr>
              <a:t>наочно-дійове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мислення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3996432" y="1002999"/>
            <a:ext cx="1152128" cy="108012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43756" y="3573016"/>
            <a:ext cx="4536504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b="1" dirty="0">
                <a:latin typeface="Arial Black" panose="020B0A04020102020204" pitchFamily="34" charset="0"/>
              </a:rPr>
              <a:t>для розв'язання цілей і завдань екологічної освіти педагог вибирає об'єкти та процеси, доступні розумінню й осягненню дитиною певного віку, які вона може спостерігати безпосередньо у своєму оточенні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7628" y="3573016"/>
            <a:ext cx="4131828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b="1" dirty="0">
                <a:latin typeface="Arial Black" panose="020B0A04020102020204" pitchFamily="34" charset="0"/>
              </a:rPr>
              <a:t>використання в роботі з дітьми наочного матеріалу: ілюстрацій, посібників, відеоматеріалів, презентацій, картин, плакатів, моделей, макетів тощо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uk-UA" sz="2000" b="1" dirty="0">
              <a:latin typeface="Arial Black" panose="020B0A04020102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228184" y="3148602"/>
            <a:ext cx="367326" cy="431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низ 8"/>
          <p:cNvSpPr/>
          <p:nvPr/>
        </p:nvSpPr>
        <p:spPr>
          <a:xfrm>
            <a:off x="3059832" y="3148602"/>
            <a:ext cx="367326" cy="431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2" y="158015"/>
            <a:ext cx="2235956" cy="168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gradFill>
                  <a:gsLst>
                    <a:gs pos="0">
                      <a:srgbClr val="1AB39F">
                        <a:shade val="20000"/>
                        <a:satMod val="200000"/>
                      </a:srgbClr>
                    </a:gs>
                    <a:gs pos="78000">
                      <a:srgbClr val="1AB39F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1AB39F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гуманізму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58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57" y="1028766"/>
            <a:ext cx="98877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59654" y="2086106"/>
            <a:ext cx="50405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Проявляється</a:t>
            </a:r>
            <a:r>
              <a:rPr lang="ru-RU" sz="2000" dirty="0">
                <a:latin typeface="Arial Black" panose="020B0A04020102020204" pitchFamily="34" charset="0"/>
              </a:rPr>
              <a:t> у </a:t>
            </a:r>
            <a:r>
              <a:rPr lang="ru-RU" sz="2000" dirty="0" err="1">
                <a:latin typeface="Arial Black" panose="020B0A04020102020204" pitchFamily="34" charset="0"/>
              </a:rPr>
              <a:t>виборі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вихователями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гуманістичної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моделі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освіти</a:t>
            </a:r>
            <a:r>
              <a:rPr lang="ru-RU" sz="2000" dirty="0">
                <a:latin typeface="Arial Black" panose="020B0A04020102020204" pitchFamily="34" charset="0"/>
              </a:rPr>
              <a:t>, яка </a:t>
            </a:r>
            <a:r>
              <a:rPr lang="ru-RU" sz="2000" dirty="0" err="1">
                <a:latin typeface="Arial Black" panose="020B0A04020102020204" pitchFamily="34" charset="0"/>
              </a:rPr>
              <a:t>передбачає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перехід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від</a:t>
            </a:r>
            <a:r>
              <a:rPr lang="ru-RU" sz="2000" dirty="0">
                <a:latin typeface="Arial Black" panose="020B0A04020102020204" pitchFamily="34" charset="0"/>
              </a:rPr>
              <a:t> авторитарного </a:t>
            </a:r>
            <a:r>
              <a:rPr lang="ru-RU" sz="2000" dirty="0" err="1">
                <a:latin typeface="Arial Black" panose="020B0A04020102020204" pitchFamily="34" charset="0"/>
              </a:rPr>
              <a:t>навчання</a:t>
            </a:r>
            <a:r>
              <a:rPr lang="ru-RU" sz="2000" dirty="0">
                <a:latin typeface="Arial Black" panose="020B0A04020102020204" pitchFamily="34" charset="0"/>
              </a:rPr>
              <a:t> і </a:t>
            </a:r>
            <a:r>
              <a:rPr lang="ru-RU" sz="2000" dirty="0" err="1">
                <a:latin typeface="Arial Black" panose="020B0A04020102020204" pitchFamily="34" charset="0"/>
              </a:rPr>
              <a:t>виховання</a:t>
            </a:r>
            <a:r>
              <a:rPr lang="ru-RU" sz="2000" dirty="0">
                <a:latin typeface="Arial Black" panose="020B0A04020102020204" pitchFamily="34" charset="0"/>
              </a:rPr>
              <a:t> до </a:t>
            </a:r>
            <a:r>
              <a:rPr lang="ru-RU" sz="2000" dirty="0" err="1">
                <a:latin typeface="Arial Black" panose="020B0A04020102020204" pitchFamily="34" charset="0"/>
              </a:rPr>
              <a:t>особистісно</a:t>
            </a:r>
            <a:r>
              <a:rPr lang="ru-RU" sz="2000" dirty="0">
                <a:latin typeface="Arial Black" panose="020B0A04020102020204" pitchFamily="34" charset="0"/>
              </a:rPr>
              <a:t> о</a:t>
            </a:r>
            <a:r>
              <a:rPr lang="en-US" sz="2000" dirty="0">
                <a:latin typeface="Arial Black" panose="020B0A04020102020204" pitchFamily="34" charset="0"/>
              </a:rPr>
              <a:t>pi</a:t>
            </a:r>
            <a:r>
              <a:rPr lang="ru-RU" sz="2000" dirty="0" err="1">
                <a:latin typeface="Arial Black" panose="020B0A04020102020204" pitchFamily="34" charset="0"/>
              </a:rPr>
              <a:t>єнтованого</a:t>
            </a:r>
            <a:r>
              <a:rPr lang="ru-RU" sz="2000" dirty="0">
                <a:latin typeface="Arial Black" panose="020B0A04020102020204" pitchFamily="34" charset="0"/>
              </a:rPr>
              <a:t>, до </a:t>
            </a:r>
            <a:r>
              <a:rPr lang="ru-RU" sz="2000" dirty="0" err="1">
                <a:latin typeface="Arial Black" panose="020B0A04020102020204" pitchFamily="34" charset="0"/>
              </a:rPr>
              <a:t>педагогіки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співробітництва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дорослого</a:t>
            </a:r>
            <a:r>
              <a:rPr lang="ru-RU" sz="2000" dirty="0">
                <a:latin typeface="Arial Black" panose="020B0A04020102020204" pitchFamily="34" charset="0"/>
              </a:rPr>
              <a:t> і </a:t>
            </a:r>
            <a:r>
              <a:rPr lang="ru-RU" sz="2000" dirty="0" err="1">
                <a:latin typeface="Arial Black" panose="020B0A04020102020204" pitchFamily="34" charset="0"/>
              </a:rPr>
              <a:t>дитини</a:t>
            </a:r>
            <a:r>
              <a:rPr lang="ru-RU" sz="2000" dirty="0"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latin typeface="Arial Black" panose="020B0A04020102020204" pitchFamily="34" charset="0"/>
              </a:rPr>
              <a:t>діалогову</a:t>
            </a:r>
            <a:r>
              <a:rPr lang="ru-RU" sz="2000" dirty="0">
                <a:latin typeface="Arial Black" panose="020B0A04020102020204" pitchFamily="34" charset="0"/>
              </a:rPr>
              <a:t> форму </a:t>
            </a:r>
            <a:r>
              <a:rPr lang="ru-RU" sz="2000" dirty="0" err="1">
                <a:latin typeface="Arial Black" panose="020B0A04020102020204" pitchFamily="34" charset="0"/>
              </a:rPr>
              <a:t>навчання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1027" name="Picture 3" descr="E:\КВІТЕНЬ 2024 Екологічний марафон\1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50000" r="34708" b="1753"/>
          <a:stretch/>
        </p:blipFill>
        <p:spPr bwMode="auto">
          <a:xfrm>
            <a:off x="154005" y="2086106"/>
            <a:ext cx="2829561" cy="28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5868144" y="2060848"/>
            <a:ext cx="2952328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-1683568"/>
            <a:ext cx="8085609" cy="255233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EB80A">
                    <a:shade val="75000"/>
                  </a:srgbClr>
                </a:solidFill>
              </a:rPr>
              <a:t>Екологічні проблеми</a:t>
            </a:r>
            <a:endParaRPr lang="ru-RU" altLang="ru-RU" sz="4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23528" y="1859097"/>
            <a:ext cx="5223623" cy="378787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сучасних</a:t>
            </a:r>
            <a:r>
              <a:rPr lang="ru-RU" sz="2000" b="1" dirty="0"/>
              <a:t> </a:t>
            </a:r>
            <a:r>
              <a:rPr lang="ru-RU" sz="2000" b="1" dirty="0" err="1"/>
              <a:t>глобальних</a:t>
            </a:r>
            <a:r>
              <a:rPr lang="ru-RU" sz="2000" b="1" dirty="0"/>
              <a:t> </a:t>
            </a:r>
            <a:r>
              <a:rPr lang="ru-RU" sz="2000" b="1" dirty="0" err="1"/>
              <a:t>світових</a:t>
            </a:r>
            <a:r>
              <a:rPr lang="ru-RU" sz="2000" b="1" dirty="0"/>
              <a:t> проблем </a:t>
            </a:r>
            <a:r>
              <a:rPr lang="ru-RU" sz="2000" b="1" dirty="0" err="1"/>
              <a:t>людства</a:t>
            </a:r>
            <a:r>
              <a:rPr lang="ru-RU" sz="2000" b="1" dirty="0"/>
              <a:t> </a:t>
            </a:r>
            <a:r>
              <a:rPr lang="ru-RU" sz="2000" b="1" dirty="0" err="1"/>
              <a:t>екологічні</a:t>
            </a:r>
            <a:r>
              <a:rPr lang="ru-RU" sz="2000" b="1" dirty="0"/>
              <a:t> </a:t>
            </a:r>
            <a:r>
              <a:rPr lang="ru-RU" sz="2000" b="1" dirty="0" err="1"/>
              <a:t>проблеми</a:t>
            </a:r>
            <a:r>
              <a:rPr lang="ru-RU" sz="2000" b="1" dirty="0"/>
              <a:t> </a:t>
            </a:r>
            <a:r>
              <a:rPr lang="ru-RU" sz="2000" b="1" dirty="0" err="1"/>
              <a:t>посідають</a:t>
            </a:r>
            <a:r>
              <a:rPr lang="ru-RU" sz="2000" b="1" dirty="0"/>
              <a:t>  </a:t>
            </a:r>
            <a:r>
              <a:rPr lang="ru-RU" sz="2000" b="1" dirty="0" err="1"/>
              <a:t>найголовніше</a:t>
            </a:r>
            <a:r>
              <a:rPr lang="ru-RU" sz="2000" b="1" dirty="0"/>
              <a:t> </a:t>
            </a:r>
            <a:r>
              <a:rPr lang="ru-RU" sz="2000" b="1" dirty="0" err="1"/>
              <a:t>місце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272" r="5667" b="10418"/>
          <a:stretch/>
        </p:blipFill>
        <p:spPr bwMode="auto">
          <a:xfrm>
            <a:off x="6183395" y="2196728"/>
            <a:ext cx="2376263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послідовності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3126747"/>
            <a:ext cx="6264589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latin typeface="Arial Black" panose="020B0A04020102020204" pitchFamily="34" charset="0"/>
              </a:rPr>
              <a:t>пов'язаний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із</a:t>
            </a:r>
            <a:r>
              <a:rPr lang="ru-RU" sz="2000" dirty="0">
                <a:latin typeface="Arial Black" panose="020B0A04020102020204" pitchFamily="34" charset="0"/>
              </a:rPr>
              <a:t> принципами </a:t>
            </a:r>
            <a:r>
              <a:rPr lang="ru-RU" sz="2000" dirty="0" err="1">
                <a:latin typeface="Arial Black" panose="020B0A04020102020204" pitchFamily="34" charset="0"/>
              </a:rPr>
              <a:t>системності</a:t>
            </a:r>
            <a:r>
              <a:rPr lang="ru-RU" sz="2000" dirty="0">
                <a:latin typeface="Arial Black" panose="020B0A04020102020204" pitchFamily="34" charset="0"/>
              </a:rPr>
              <a:t> та </a:t>
            </a:r>
            <a:r>
              <a:rPr lang="ru-RU" sz="2000" dirty="0" err="1">
                <a:latin typeface="Arial Black" panose="020B0A04020102020204" pitchFamily="34" charset="0"/>
              </a:rPr>
              <a:t>проблемності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8120" y="4292920"/>
            <a:ext cx="3740060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dirty="0" err="1">
                <a:latin typeface="Arial Black" panose="020B0A04020102020204" pitchFamily="34" charset="0"/>
              </a:rPr>
              <a:t>заняття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екологічного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спрямування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слід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проводити</a:t>
            </a:r>
            <a:r>
              <a:rPr lang="ru-RU" sz="2000" b="1" dirty="0">
                <a:latin typeface="Arial Black" panose="020B0A04020102020204" pitchFamily="34" charset="0"/>
              </a:rPr>
              <a:t> в </a:t>
            </a:r>
            <a:r>
              <a:rPr lang="ru-RU" sz="2000" b="1" dirty="0" err="1">
                <a:latin typeface="Arial Black" panose="020B0A04020102020204" pitchFamily="34" charset="0"/>
              </a:rPr>
              <a:t>певній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послідовності</a:t>
            </a:r>
            <a:r>
              <a:rPr lang="ru-RU" sz="2000" b="1" dirty="0">
                <a:latin typeface="Arial Black" panose="020B0A04020102020204" pitchFamily="34" charset="0"/>
              </a:rPr>
              <a:t>, яка </a:t>
            </a:r>
            <a:r>
              <a:rPr lang="ru-RU" sz="2000" b="1" dirty="0" err="1">
                <a:latin typeface="Arial Black" panose="020B0A04020102020204" pitchFamily="34" charset="0"/>
              </a:rPr>
              <a:t>відображає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логіку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вивчення</a:t>
            </a:r>
            <a:r>
              <a:rPr lang="ru-RU" sz="2000" b="1" dirty="0">
                <a:latin typeface="Arial Black" panose="020B0A04020102020204" pitchFamily="34" charset="0"/>
              </a:rPr>
              <a:t> тем</a:t>
            </a:r>
            <a:endParaRPr lang="uk-UA" sz="2000" b="1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9063" y="4600696"/>
            <a:ext cx="2808312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000" b="1" dirty="0">
                <a:latin typeface="Arial Black" panose="020B0A04020102020204" pitchFamily="34" charset="0"/>
              </a:rPr>
              <a:t>подача </a:t>
            </a:r>
            <a:r>
              <a:rPr lang="ru-RU" sz="2000" b="1" dirty="0" err="1">
                <a:latin typeface="Arial Black" panose="020B0A04020102020204" pitchFamily="34" charset="0"/>
              </a:rPr>
              <a:t>інформації</a:t>
            </a:r>
            <a:r>
              <a:rPr lang="ru-RU" sz="2000" b="1" dirty="0">
                <a:latin typeface="Arial Black" panose="020B0A04020102020204" pitchFamily="34" charset="0"/>
              </a:rPr>
              <a:t> – </a:t>
            </a:r>
            <a:r>
              <a:rPr lang="ru-RU" sz="2000" b="1" dirty="0" err="1">
                <a:latin typeface="Arial Black" panose="020B0A04020102020204" pitchFamily="34" charset="0"/>
              </a:rPr>
              <a:t>від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простої</a:t>
            </a:r>
            <a:r>
              <a:rPr lang="ru-RU" sz="2000" b="1" dirty="0">
                <a:latin typeface="Arial Black" panose="020B0A04020102020204" pitchFamily="34" charset="0"/>
              </a:rPr>
              <a:t> до </a:t>
            </a:r>
            <a:r>
              <a:rPr lang="ru-RU" sz="2000" b="1" dirty="0" err="1">
                <a:latin typeface="Arial Black" panose="020B0A04020102020204" pitchFamily="34" charset="0"/>
              </a:rPr>
              <a:t>складної</a:t>
            </a:r>
            <a:endParaRPr lang="uk-UA" sz="2000" b="1" dirty="0">
              <a:latin typeface="Arial Black" panose="020B0A04020102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4960500" y="5046431"/>
            <a:ext cx="367326" cy="43196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низ 8"/>
          <p:cNvSpPr/>
          <p:nvPr/>
        </p:nvSpPr>
        <p:spPr>
          <a:xfrm>
            <a:off x="2874487" y="3834633"/>
            <a:ext cx="367326" cy="43196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3312368" cy="236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7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5275" y="404664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безпечності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987824" y="2276872"/>
            <a:ext cx="3312368" cy="32403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err="1"/>
              <a:t>Форми</a:t>
            </a:r>
            <a:r>
              <a:rPr lang="ru-RU" sz="2000" dirty="0"/>
              <a:t> і </a:t>
            </a:r>
            <a:r>
              <a:rPr lang="ru-RU" sz="2000" dirty="0" err="1"/>
              <a:t>методи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використовує</a:t>
            </a:r>
            <a:r>
              <a:rPr lang="ru-RU" sz="2000" dirty="0"/>
              <a:t> </a:t>
            </a:r>
            <a:r>
              <a:rPr lang="ru-RU" sz="2000" dirty="0" err="1"/>
              <a:t>вихователь</a:t>
            </a:r>
            <a:r>
              <a:rPr lang="ru-RU" sz="2000" dirty="0"/>
              <a:t>, </a:t>
            </a:r>
            <a:r>
              <a:rPr lang="ru-RU" sz="2000" dirty="0" err="1"/>
              <a:t>мають</a:t>
            </a:r>
            <a:r>
              <a:rPr lang="ru-RU" sz="2000" dirty="0"/>
              <a:t> бути </a:t>
            </a:r>
            <a:r>
              <a:rPr lang="ru-RU" sz="2000" dirty="0" err="1"/>
              <a:t>безпечними</a:t>
            </a:r>
            <a:r>
              <a:rPr lang="ru-RU" sz="2000" dirty="0"/>
              <a:t> для </a:t>
            </a:r>
            <a:r>
              <a:rPr lang="ru-RU" sz="2000" dirty="0" err="1"/>
              <a:t>малят</a:t>
            </a:r>
            <a:endParaRPr lang="uk-UA" sz="2000" dirty="0"/>
          </a:p>
        </p:txBody>
      </p:sp>
      <p:sp>
        <p:nvSpPr>
          <p:cNvPr id="8" name="Овал 7"/>
          <p:cNvSpPr/>
          <p:nvPr/>
        </p:nvSpPr>
        <p:spPr>
          <a:xfrm>
            <a:off x="6228184" y="1340768"/>
            <a:ext cx="2736304" cy="266429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err="1"/>
              <a:t>Природні</a:t>
            </a:r>
            <a:r>
              <a:rPr lang="ru-RU" sz="1800" dirty="0"/>
              <a:t> </a:t>
            </a:r>
            <a:r>
              <a:rPr lang="ru-RU" sz="1800" dirty="0" err="1"/>
              <a:t>об'єкти</a:t>
            </a:r>
            <a:r>
              <a:rPr lang="ru-RU" sz="1800" dirty="0"/>
              <a:t> не </a:t>
            </a:r>
            <a:r>
              <a:rPr lang="ru-RU" sz="1800" dirty="0" err="1"/>
              <a:t>повинні</a:t>
            </a:r>
            <a:r>
              <a:rPr lang="ru-RU" sz="1800" dirty="0"/>
              <a:t> </a:t>
            </a:r>
            <a:r>
              <a:rPr lang="ru-RU" sz="1800" dirty="0" err="1"/>
              <a:t>страждати</a:t>
            </a:r>
            <a:r>
              <a:rPr lang="ru-RU" sz="1800" dirty="0"/>
              <a:t> в </a:t>
            </a:r>
            <a:r>
              <a:rPr lang="ru-RU" sz="1800" dirty="0" err="1"/>
              <a:t>процесі</a:t>
            </a:r>
            <a:r>
              <a:rPr lang="ru-RU" sz="1800" dirty="0"/>
              <a:t> </a:t>
            </a:r>
            <a:r>
              <a:rPr lang="ru-RU" sz="1800" dirty="0" err="1"/>
              <a:t>спостережень</a:t>
            </a:r>
            <a:r>
              <a:rPr lang="ru-RU" sz="1800" dirty="0"/>
              <a:t> та </a:t>
            </a:r>
            <a:r>
              <a:rPr lang="ru-RU" sz="1800" dirty="0" err="1"/>
              <a:t>дослідів</a:t>
            </a:r>
            <a:endParaRPr lang="uk-UA" sz="1800" dirty="0"/>
          </a:p>
        </p:txBody>
      </p:sp>
      <p:sp>
        <p:nvSpPr>
          <p:cNvPr id="9" name="Овал 8"/>
          <p:cNvSpPr/>
          <p:nvPr/>
        </p:nvSpPr>
        <p:spPr>
          <a:xfrm>
            <a:off x="251520" y="3645024"/>
            <a:ext cx="2736304" cy="266429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/>
              <a:t>Практична </a:t>
            </a:r>
            <a:r>
              <a:rPr lang="ru-RU" sz="1800" dirty="0" err="1"/>
              <a:t>діяльність</a:t>
            </a:r>
            <a:r>
              <a:rPr lang="ru-RU" sz="1800" dirty="0"/>
              <a:t> </a:t>
            </a:r>
            <a:r>
              <a:rPr lang="ru-RU" sz="1800" dirty="0" err="1"/>
              <a:t>дошкільнят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sz="1800" dirty="0"/>
              <a:t> </a:t>
            </a:r>
            <a:r>
              <a:rPr lang="ru-RU" sz="1800" dirty="0" err="1"/>
              <a:t>виключати</a:t>
            </a:r>
            <a:r>
              <a:rPr lang="ru-RU" sz="1800" dirty="0"/>
              <a:t> </a:t>
            </a:r>
            <a:r>
              <a:rPr lang="ru-RU" sz="1800" dirty="0" err="1"/>
              <a:t>потенційно</a:t>
            </a:r>
            <a:r>
              <a:rPr lang="ru-RU" sz="1800" dirty="0"/>
              <a:t> </a:t>
            </a:r>
            <a:r>
              <a:rPr lang="ru-RU" sz="1800" dirty="0" err="1"/>
              <a:t>небезпечні</a:t>
            </a:r>
            <a:r>
              <a:rPr lang="ru-RU" sz="1800" dirty="0"/>
              <a:t> для них </a:t>
            </a:r>
            <a:r>
              <a:rPr lang="ru-RU" sz="1800" dirty="0" err="1"/>
              <a:t>території</a:t>
            </a:r>
            <a:r>
              <a:rPr lang="ru-RU" sz="1800" dirty="0"/>
              <a:t> та </a:t>
            </a:r>
            <a:r>
              <a:rPr lang="ru-RU" sz="1800" dirty="0" err="1"/>
              <a:t>об'єкти</a:t>
            </a:r>
            <a:endParaRPr lang="uk-UA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2" r="34881"/>
          <a:stretch/>
        </p:blipFill>
        <p:spPr bwMode="auto">
          <a:xfrm>
            <a:off x="179512" y="116632"/>
            <a:ext cx="2088232" cy="323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9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624" y="404664"/>
            <a:ext cx="7344816" cy="57606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r>
              <a:rPr lang="ru-RU" sz="40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 </a:t>
            </a:r>
            <a:r>
              <a:rPr lang="ru-RU" sz="40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діяльності</a:t>
            </a:r>
            <a:endParaRPr lang="en-US" altLang="ru-RU" sz="2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E:\17.02. Конкурс Город на підвіконні\4.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11776"/>
          <a:stretch/>
        </p:blipFill>
        <p:spPr bwMode="auto">
          <a:xfrm>
            <a:off x="827584" y="1402349"/>
            <a:ext cx="345011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літо 2022\19.08.День мандрівки екологічною стежиною\9 група Праця у куточку природ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39" r="1918" b="50000"/>
          <a:stretch/>
        </p:blipFill>
        <p:spPr bwMode="auto">
          <a:xfrm>
            <a:off x="4860032" y="1402349"/>
            <a:ext cx="3600400" cy="257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Воєнний стан\Тиждень знань безпеки життєдіяльності\екологія\18 Весняні радості і турбот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 b="5513"/>
          <a:stretch/>
        </p:blipFill>
        <p:spPr bwMode="auto">
          <a:xfrm>
            <a:off x="3851920" y="4021984"/>
            <a:ext cx="1848287" cy="23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19.04.-30.04.2021 ЕКОЛОГІЧНИЙ МАРАФОН\5тр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63204"/>
            <a:ext cx="2249824" cy="232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1668941" cy="111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E:\19.04.-30.04.2021 ЕКОЛОГІЧНИЙ МАРАФОН\10п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88317"/>
            <a:ext cx="1537717" cy="22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9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Педагогічна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спадщина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видатного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українського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педагога Василя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Сухомлинського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2" y="1700808"/>
            <a:ext cx="370629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69066" y="1700808"/>
            <a:ext cx="5112568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/>
              <a:t>Великий педагог вважав, що самих екологічних знань з охорони навколишнього середовища, якщо вони не втілюються на практиці, недостатньо. Для повноцінного розвитку потрібне живе спілкування з природою. Тому більшість занять бажано проводить на свіжому повітрі.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2772" y="4365104"/>
            <a:ext cx="444775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dirty="0"/>
              <a:t>«...</a:t>
            </a:r>
            <a:r>
              <a:rPr lang="ru-RU" sz="1800" dirty="0" err="1"/>
              <a:t>спостереження</a:t>
            </a:r>
            <a:r>
              <a:rPr lang="ru-RU" sz="1800" dirty="0"/>
              <a:t> </a:t>
            </a:r>
            <a:r>
              <a:rPr lang="ru-RU" sz="1800" dirty="0" err="1"/>
              <a:t>мають</a:t>
            </a:r>
            <a:r>
              <a:rPr lang="ru-RU" sz="1800" dirty="0"/>
              <a:t> </a:t>
            </a:r>
            <a:r>
              <a:rPr lang="ru-RU" sz="1800" dirty="0" err="1"/>
              <a:t>осмислюватися</a:t>
            </a:r>
            <a:r>
              <a:rPr lang="ru-RU" sz="1800" dirty="0"/>
              <a:t> і </a:t>
            </a:r>
            <a:r>
              <a:rPr lang="ru-RU" sz="1800" dirty="0" err="1"/>
              <a:t>запам'ятовуватися</a:t>
            </a:r>
            <a:r>
              <a:rPr lang="ru-RU" sz="1800" dirty="0"/>
              <a:t>…»</a:t>
            </a:r>
          </a:p>
          <a:p>
            <a:pPr algn="r"/>
            <a:r>
              <a:rPr lang="ru-RU" sz="1800" dirty="0"/>
              <a:t>В.О. </a:t>
            </a:r>
            <a:r>
              <a:rPr lang="ru-RU" sz="1800" dirty="0" err="1"/>
              <a:t>Сухомлинський</a:t>
            </a:r>
            <a:endParaRPr lang="ru-RU" sz="1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26" y="4365104"/>
            <a:ext cx="3672408" cy="205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7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Педагогічна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спадщина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видатного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українського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педагога В.О.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Сухомлинського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192" y="1623533"/>
            <a:ext cx="4447756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dirty="0" err="1"/>
              <a:t>Оповідання</a:t>
            </a:r>
            <a:r>
              <a:rPr lang="ru-RU" sz="1800" dirty="0"/>
              <a:t> В.О. </a:t>
            </a:r>
            <a:r>
              <a:rPr lang="ru-RU" sz="1800" dirty="0" err="1"/>
              <a:t>Сухомлинського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допоможуть</a:t>
            </a:r>
            <a:r>
              <a:rPr lang="ru-RU" sz="1800" dirty="0"/>
              <a:t> </a:t>
            </a:r>
            <a:r>
              <a:rPr lang="ru-RU" sz="1800" dirty="0" err="1"/>
              <a:t>зачепити</a:t>
            </a:r>
            <a:r>
              <a:rPr lang="ru-RU" sz="1800" dirty="0"/>
              <a:t> струни </a:t>
            </a:r>
            <a:r>
              <a:rPr lang="ru-RU" sz="1800" dirty="0" err="1"/>
              <a:t>душі</a:t>
            </a:r>
            <a:r>
              <a:rPr lang="ru-RU" sz="1800" dirty="0"/>
              <a:t> </a:t>
            </a:r>
            <a:r>
              <a:rPr lang="ru-RU" sz="1800" dirty="0" err="1"/>
              <a:t>кожної</a:t>
            </a:r>
            <a:r>
              <a:rPr lang="ru-RU" sz="1800" dirty="0"/>
              <a:t> </a:t>
            </a:r>
            <a:r>
              <a:rPr lang="ru-RU" sz="1800" dirty="0" err="1"/>
              <a:t>дитини</a:t>
            </a:r>
            <a:r>
              <a:rPr lang="ru-RU" sz="1800" dirty="0"/>
              <a:t>: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найтяжче</a:t>
            </a:r>
            <a:r>
              <a:rPr lang="ru-RU" sz="1800" dirty="0"/>
              <a:t> журавлям?»;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«Як </a:t>
            </a:r>
            <a:r>
              <a:rPr lang="ru-RU" sz="1800" dirty="0" err="1"/>
              <a:t>Марійка</a:t>
            </a:r>
            <a:r>
              <a:rPr lang="ru-RU" sz="1800" dirty="0"/>
              <a:t> поливала дерева»;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«Зайчик і </a:t>
            </a:r>
            <a:r>
              <a:rPr lang="ru-RU" sz="1800" dirty="0" err="1"/>
              <a:t>Горобина</a:t>
            </a:r>
            <a:r>
              <a:rPr lang="ru-RU" sz="1800" dirty="0"/>
              <a:t>»;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</a:t>
            </a:r>
            <a:r>
              <a:rPr lang="ru-RU" sz="1800" dirty="0" err="1"/>
              <a:t>Які</a:t>
            </a:r>
            <a:r>
              <a:rPr lang="ru-RU" sz="1800" dirty="0"/>
              <a:t> вони </a:t>
            </a:r>
            <a:r>
              <a:rPr lang="ru-RU" sz="1800" dirty="0" err="1"/>
              <a:t>бідні</a:t>
            </a:r>
            <a:r>
              <a:rPr lang="ru-RU" sz="1800" dirty="0"/>
              <a:t>»;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 «Як </a:t>
            </a:r>
            <a:r>
              <a:rPr lang="ru-RU" sz="1800" dirty="0" err="1"/>
              <a:t>визволити</a:t>
            </a:r>
            <a:r>
              <a:rPr lang="ru-RU" sz="1800" dirty="0"/>
              <a:t> </a:t>
            </a:r>
            <a:r>
              <a:rPr lang="ru-RU" sz="1800" dirty="0" err="1"/>
              <a:t>джмеля</a:t>
            </a:r>
            <a:r>
              <a:rPr lang="ru-RU" sz="1800" dirty="0"/>
              <a:t>?»;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</a:t>
            </a:r>
            <a:r>
              <a:rPr lang="ru-RU" sz="1800" dirty="0" err="1"/>
              <a:t>Покинуте</a:t>
            </a:r>
            <a:r>
              <a:rPr lang="ru-RU" sz="1800" dirty="0"/>
              <a:t> </a:t>
            </a:r>
            <a:r>
              <a:rPr lang="ru-RU" sz="1800" dirty="0" err="1"/>
              <a:t>кошеня</a:t>
            </a:r>
            <a:r>
              <a:rPr lang="ru-RU" sz="1800" dirty="0"/>
              <a:t>»; 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«Дуб»;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</a:t>
            </a:r>
            <a:r>
              <a:rPr lang="ru-RU" sz="1800" dirty="0" err="1"/>
              <a:t>Ранковий</a:t>
            </a:r>
            <a:r>
              <a:rPr lang="ru-RU" sz="1800" dirty="0"/>
              <a:t> </a:t>
            </a:r>
            <a:r>
              <a:rPr lang="ru-RU" sz="1800" dirty="0" err="1"/>
              <a:t>вітерець</a:t>
            </a:r>
            <a:r>
              <a:rPr lang="ru-RU" sz="1800" dirty="0"/>
              <a:t>»; 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</a:t>
            </a:r>
            <a:r>
              <a:rPr lang="ru-RU" sz="1800" dirty="0" err="1"/>
              <a:t>Конвалія</a:t>
            </a:r>
            <a:r>
              <a:rPr lang="ru-RU" sz="1800" dirty="0"/>
              <a:t>»;</a:t>
            </a:r>
          </a:p>
          <a:p>
            <a:pPr marL="285750" indent="-285750" algn="l">
              <a:buFontTx/>
              <a:buChar char="-"/>
            </a:pPr>
            <a:r>
              <a:rPr lang="ru-RU" sz="1800" dirty="0"/>
              <a:t>«</a:t>
            </a:r>
            <a:r>
              <a:rPr lang="ru-RU" sz="1800" dirty="0" err="1"/>
              <a:t>Золоті</a:t>
            </a:r>
            <a:r>
              <a:rPr lang="ru-RU" sz="1800" dirty="0"/>
              <a:t> </a:t>
            </a:r>
            <a:r>
              <a:rPr lang="ru-RU" sz="1800" dirty="0" err="1"/>
              <a:t>стрічки</a:t>
            </a:r>
            <a:r>
              <a:rPr lang="ru-RU" sz="1800" dirty="0"/>
              <a:t>» та </a:t>
            </a:r>
            <a:r>
              <a:rPr lang="ru-RU" sz="1800" dirty="0" err="1"/>
              <a:t>інші</a:t>
            </a:r>
            <a:r>
              <a:rPr lang="ru-RU" sz="18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34" y="4058448"/>
            <a:ext cx="1788369" cy="228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12776"/>
            <a:ext cx="1856267" cy="254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80979"/>
            <a:ext cx="1856267" cy="228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r="15468"/>
          <a:stretch/>
        </p:blipFill>
        <p:spPr bwMode="auto">
          <a:xfrm>
            <a:off x="4860032" y="1424776"/>
            <a:ext cx="1744714" cy="253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9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"/>
            <a:ext cx="9155234" cy="68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9224" y="4857452"/>
            <a:ext cx="6984776" cy="20005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«Природа </a:t>
            </a:r>
            <a:r>
              <a:rPr lang="ru-RU" sz="2000" dirty="0" err="1">
                <a:solidFill>
                  <a:schemeClr val="tx1"/>
                </a:solidFill>
              </a:rPr>
              <a:t>стає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виховним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могутнім</a:t>
            </a:r>
            <a:r>
              <a:rPr lang="ru-RU" sz="2000" dirty="0">
                <a:solidFill>
                  <a:schemeClr val="tx1"/>
                </a:solidFill>
              </a:rPr>
              <a:t> фактором </a:t>
            </a:r>
            <a:r>
              <a:rPr lang="ru-RU" sz="2000" dirty="0" err="1">
                <a:solidFill>
                  <a:schemeClr val="tx1"/>
                </a:solidFill>
              </a:rPr>
              <a:t>лише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тоді</a:t>
            </a:r>
            <a:r>
              <a:rPr lang="ru-RU" sz="2000" dirty="0">
                <a:solidFill>
                  <a:schemeClr val="tx1"/>
                </a:solidFill>
              </a:rPr>
              <a:t>, коли </a:t>
            </a:r>
            <a:r>
              <a:rPr lang="ru-RU" sz="2000" dirty="0" err="1">
                <a:solidFill>
                  <a:schemeClr val="tx1"/>
                </a:solidFill>
              </a:rPr>
              <a:t>маленька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людина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після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трьох</a:t>
            </a:r>
            <a:r>
              <a:rPr lang="ru-RU" sz="2000" dirty="0">
                <a:solidFill>
                  <a:schemeClr val="tx1"/>
                </a:solidFill>
              </a:rPr>
              <a:t> – </a:t>
            </a:r>
            <a:r>
              <a:rPr lang="ru-RU" sz="2000" dirty="0" err="1">
                <a:solidFill>
                  <a:schemeClr val="tx1"/>
                </a:solidFill>
              </a:rPr>
              <a:t>чотирьох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років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навчання</a:t>
            </a:r>
            <a:r>
              <a:rPr lang="ru-RU" sz="2000" dirty="0">
                <a:solidFill>
                  <a:schemeClr val="tx1"/>
                </a:solidFill>
              </a:rPr>
              <a:t> з </a:t>
            </a:r>
            <a:r>
              <a:rPr lang="ru-RU" sz="2000" dirty="0" err="1">
                <a:solidFill>
                  <a:schemeClr val="tx1"/>
                </a:solidFill>
              </a:rPr>
              <a:t>подивом</a:t>
            </a:r>
            <a:r>
              <a:rPr lang="ru-RU" sz="2000" dirty="0">
                <a:solidFill>
                  <a:schemeClr val="tx1"/>
                </a:solidFill>
              </a:rPr>
              <a:t> приходить до думки: </a:t>
            </a:r>
            <a:r>
              <a:rPr lang="ru-RU" sz="2000" dirty="0" err="1">
                <a:solidFill>
                  <a:schemeClr val="tx1"/>
                </a:solidFill>
              </a:rPr>
              <a:t>світ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навколо</a:t>
            </a:r>
            <a:r>
              <a:rPr lang="ru-RU" sz="2000" dirty="0">
                <a:solidFill>
                  <a:schemeClr val="tx1"/>
                </a:solidFill>
              </a:rPr>
              <a:t> мене став </a:t>
            </a:r>
            <a:r>
              <a:rPr lang="ru-RU" sz="2000" dirty="0" err="1">
                <a:solidFill>
                  <a:schemeClr val="tx1"/>
                </a:solidFill>
              </a:rPr>
              <a:t>багатшим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красивішим</a:t>
            </a:r>
            <a:r>
              <a:rPr lang="ru-RU" sz="2000" dirty="0">
                <a:solidFill>
                  <a:schemeClr val="tx1"/>
                </a:solidFill>
              </a:rPr>
              <a:t> і </a:t>
            </a:r>
            <a:r>
              <a:rPr lang="ru-RU" sz="2000" dirty="0" err="1">
                <a:solidFill>
                  <a:schemeClr val="tx1"/>
                </a:solidFill>
              </a:rPr>
              <a:t>ця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зміна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світу</a:t>
            </a:r>
            <a:r>
              <a:rPr lang="ru-RU" sz="2000" dirty="0">
                <a:solidFill>
                  <a:schemeClr val="tx1"/>
                </a:solidFill>
              </a:rPr>
              <a:t> – моя </a:t>
            </a:r>
            <a:r>
              <a:rPr lang="ru-RU" sz="2000" dirty="0" err="1">
                <a:solidFill>
                  <a:schemeClr val="tx1"/>
                </a:solidFill>
              </a:rPr>
              <a:t>праця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це</a:t>
            </a:r>
            <a:r>
              <a:rPr lang="ru-RU" sz="2000" dirty="0">
                <a:solidFill>
                  <a:schemeClr val="tx1"/>
                </a:solidFill>
              </a:rPr>
              <a:t> я». </a:t>
            </a:r>
          </a:p>
          <a:p>
            <a:pPr algn="r"/>
            <a:r>
              <a:rPr lang="ru-RU" sz="2000" dirty="0" err="1">
                <a:solidFill>
                  <a:schemeClr val="tx1"/>
                </a:solidFill>
              </a:rPr>
              <a:t>Сухомлинський</a:t>
            </a:r>
            <a:r>
              <a:rPr lang="ru-RU" sz="2000" dirty="0">
                <a:solidFill>
                  <a:schemeClr val="tx1"/>
                </a:solidFill>
              </a:rPr>
              <a:t> В.О. </a:t>
            </a:r>
          </a:p>
        </p:txBody>
      </p:sp>
    </p:spTree>
    <p:extLst>
      <p:ext uri="{BB962C8B-B14F-4D97-AF65-F5344CB8AC3E}">
        <p14:creationId xmlns:p14="http://schemas.microsoft.com/office/powerpoint/2010/main" val="132533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700808"/>
            <a:ext cx="80283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ru-RU" sz="1800" dirty="0"/>
          </a:p>
          <a:p>
            <a:pPr marL="342900" indent="-342900" algn="l">
              <a:buAutoNum type="arabicPeriod"/>
            </a:pPr>
            <a:r>
              <a:rPr lang="ru-RU" sz="1800" dirty="0" err="1"/>
              <a:t>Вихователь</a:t>
            </a:r>
            <a:r>
              <a:rPr lang="ru-RU" sz="1800" dirty="0"/>
              <a:t>-методист, № 3, 2023 року. </a:t>
            </a:r>
            <a:r>
              <a:rPr lang="ru-RU" sz="1800" dirty="0" err="1"/>
              <a:t>Аналізуємо</a:t>
            </a:r>
            <a:r>
              <a:rPr lang="ru-RU" sz="1800" dirty="0"/>
              <a:t> </a:t>
            </a:r>
            <a:r>
              <a:rPr lang="ru-RU" sz="1800" dirty="0" err="1"/>
              <a:t>освітній</a:t>
            </a:r>
            <a:r>
              <a:rPr lang="ru-RU" sz="1800" dirty="0"/>
              <a:t> </a:t>
            </a:r>
            <a:r>
              <a:rPr lang="ru-RU" sz="1800" dirty="0" err="1"/>
              <a:t>процес</a:t>
            </a:r>
            <a:r>
              <a:rPr lang="ru-RU" sz="1800" dirty="0"/>
              <a:t>: </a:t>
            </a:r>
            <a:r>
              <a:rPr lang="ru-RU" sz="1800" dirty="0" err="1"/>
              <a:t>природничо-екологічний</a:t>
            </a:r>
            <a:r>
              <a:rPr lang="ru-RU" sz="1800" dirty="0"/>
              <a:t> </a:t>
            </a:r>
            <a:r>
              <a:rPr lang="ru-RU" sz="1800" dirty="0" err="1"/>
              <a:t>напрям</a:t>
            </a:r>
            <a:r>
              <a:rPr lang="ru-RU" sz="1800" dirty="0"/>
              <a:t>.</a:t>
            </a:r>
          </a:p>
          <a:p>
            <a:pPr algn="l"/>
            <a:endParaRPr lang="ru-RU" sz="1800" dirty="0"/>
          </a:p>
          <a:p>
            <a:pPr algn="l"/>
            <a:r>
              <a:rPr lang="ru-RU" sz="1800" dirty="0"/>
              <a:t>2. </a:t>
            </a:r>
            <a:r>
              <a:rPr lang="ru-RU" sz="1800" dirty="0" err="1"/>
              <a:t>Дошкільне</a:t>
            </a:r>
            <a:r>
              <a:rPr lang="ru-RU" sz="1800" dirty="0"/>
              <a:t> </a:t>
            </a:r>
            <a:r>
              <a:rPr lang="ru-RU" sz="1800" dirty="0" err="1"/>
              <a:t>виховання</a:t>
            </a:r>
            <a:r>
              <a:rPr lang="ru-RU" sz="1800" dirty="0"/>
              <a:t>, № 6, 2021 року. </a:t>
            </a:r>
            <a:r>
              <a:rPr lang="ru-RU" sz="1800" dirty="0" err="1"/>
              <a:t>Дитина</a:t>
            </a:r>
            <a:r>
              <a:rPr lang="ru-RU" sz="1800" dirty="0"/>
              <a:t> в природному </a:t>
            </a:r>
            <a:r>
              <a:rPr lang="ru-RU" sz="1800" dirty="0" err="1"/>
              <a:t>довкіллі</a:t>
            </a:r>
            <a:r>
              <a:rPr lang="ru-RU" sz="1800" dirty="0"/>
              <a:t>.</a:t>
            </a:r>
          </a:p>
          <a:p>
            <a:pPr algn="l"/>
            <a:endParaRPr lang="ru-RU" sz="1800" dirty="0"/>
          </a:p>
          <a:p>
            <a:pPr algn="l"/>
            <a:r>
              <a:rPr lang="ru-RU" sz="1800" dirty="0"/>
              <a:t>3. </a:t>
            </a:r>
            <a:r>
              <a:rPr lang="ru-RU" sz="1800" dirty="0" err="1"/>
              <a:t>Дошкільне</a:t>
            </a:r>
            <a:r>
              <a:rPr lang="ru-RU" sz="1800" dirty="0"/>
              <a:t> </a:t>
            </a:r>
            <a:r>
              <a:rPr lang="ru-RU" sz="1800" dirty="0" err="1"/>
              <a:t>виховання</a:t>
            </a:r>
            <a:r>
              <a:rPr lang="ru-RU" sz="1800" dirty="0"/>
              <a:t>, № 2, 2020 року. </a:t>
            </a:r>
            <a:r>
              <a:rPr lang="ru-RU" sz="1800" dirty="0" err="1"/>
              <a:t>Збережемо</a:t>
            </a:r>
            <a:r>
              <a:rPr lang="ru-RU" sz="1800" dirty="0"/>
              <a:t> планету для  </a:t>
            </a:r>
          </a:p>
          <a:p>
            <a:pPr algn="l"/>
            <a:r>
              <a:rPr lang="ru-RU" sz="1800" dirty="0"/>
              <a:t>    </a:t>
            </a:r>
            <a:r>
              <a:rPr lang="ru-RU" sz="1800" dirty="0" err="1"/>
              <a:t>майбутніх</a:t>
            </a:r>
            <a:r>
              <a:rPr lang="ru-RU" sz="1800" dirty="0"/>
              <a:t> </a:t>
            </a:r>
            <a:r>
              <a:rPr lang="ru-RU" sz="1800" dirty="0" err="1"/>
              <a:t>поколінь</a:t>
            </a:r>
            <a:r>
              <a:rPr lang="ru-RU" sz="1800" dirty="0"/>
              <a:t>.</a:t>
            </a:r>
          </a:p>
          <a:p>
            <a:pPr algn="l"/>
            <a:endParaRPr lang="ru-R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59600" cy="1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54868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738AC8">
                    <a:lumMod val="50000"/>
                  </a:srgbClr>
                </a:solidFill>
              </a:rPr>
              <a:t>Список </a:t>
            </a:r>
            <a:r>
              <a:rPr lang="ru-RU" b="1" dirty="0" err="1">
                <a:solidFill>
                  <a:srgbClr val="738AC8">
                    <a:lumMod val="50000"/>
                  </a:srgbClr>
                </a:solidFill>
              </a:rPr>
              <a:t>використаних</a:t>
            </a:r>
            <a:r>
              <a:rPr lang="ru-RU" b="1" dirty="0">
                <a:solidFill>
                  <a:srgbClr val="738AC8">
                    <a:lumMod val="50000"/>
                  </a:srgbClr>
                </a:solidFill>
              </a:rPr>
              <a:t> </a:t>
            </a:r>
            <a:r>
              <a:rPr lang="ru-RU" b="1" dirty="0" err="1">
                <a:solidFill>
                  <a:srgbClr val="738AC8">
                    <a:lumMod val="50000"/>
                  </a:srgbClr>
                </a:solidFill>
              </a:rPr>
              <a:t>джерел</a:t>
            </a:r>
            <a:r>
              <a:rPr lang="ru-RU" b="1" dirty="0">
                <a:solidFill>
                  <a:srgbClr val="738AC8">
                    <a:lumMod val="50000"/>
                  </a:srgb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232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67544" y="548680"/>
            <a:ext cx="8496944" cy="583264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dirty="0"/>
              <a:t>На першому, найгіршому місці в рейтингу смертності від серцево-судинних захворювань, спричинених неправильним харчуванням, за відсотковим рівнем – Україна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-1683568"/>
            <a:ext cx="8085609" cy="255233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EB80A">
                    <a:shade val="75000"/>
                  </a:srgbClr>
                </a:solidFill>
              </a:rPr>
              <a:t>Екологічні проблеми</a:t>
            </a:r>
            <a:endParaRPr lang="ru-RU" altLang="ru-RU" sz="4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272" r="5667" b="10418"/>
          <a:stretch/>
        </p:blipFill>
        <p:spPr bwMode="auto">
          <a:xfrm>
            <a:off x="0" y="188640"/>
            <a:ext cx="1893339" cy="2008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67544" y="548680"/>
            <a:ext cx="8496944" cy="583264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3200" b="1" dirty="0"/>
              <a:t>1. Україна </a:t>
            </a:r>
            <a:r>
              <a:rPr lang="uk-UA" dirty="0"/>
              <a:t>(38,2% від усіх смертей</a:t>
            </a:r>
            <a:r>
              <a:rPr lang="uk-UA" b="1" dirty="0"/>
              <a:t>)</a:t>
            </a:r>
            <a:endParaRPr lang="uk-UA" dirty="0"/>
          </a:p>
          <a:p>
            <a:pPr lvl="0"/>
            <a:r>
              <a:rPr lang="uk-UA" dirty="0"/>
              <a:t>2. Білорусь (36,8%)</a:t>
            </a:r>
          </a:p>
          <a:p>
            <a:pPr lvl="0"/>
            <a:r>
              <a:rPr lang="uk-UA" dirty="0"/>
              <a:t>3. Грузія (34,4%)</a:t>
            </a:r>
          </a:p>
          <a:p>
            <a:pPr lvl="0"/>
            <a:r>
              <a:rPr lang="uk-UA" dirty="0"/>
              <a:t>4. Молдова (34,2%)</a:t>
            </a:r>
          </a:p>
          <a:p>
            <a:pPr lvl="0"/>
            <a:r>
              <a:rPr lang="uk-UA" dirty="0"/>
              <a:t>5. Узбекистан (32,2%)</a:t>
            </a:r>
          </a:p>
          <a:p>
            <a:pPr lvl="0"/>
            <a:r>
              <a:rPr lang="uk-UA" dirty="0"/>
              <a:t>6. Болгарія (32,2%)</a:t>
            </a:r>
          </a:p>
          <a:p>
            <a:pPr lvl="0"/>
            <a:r>
              <a:rPr lang="uk-UA" dirty="0"/>
              <a:t>7. Азербайджан (32,0%)</a:t>
            </a:r>
          </a:p>
          <a:p>
            <a:pPr lvl="0"/>
            <a:r>
              <a:rPr lang="uk-UA" dirty="0"/>
              <a:t>8. </a:t>
            </a:r>
            <a:r>
              <a:rPr lang="uk-UA" dirty="0" err="1"/>
              <a:t>Туркменистан</a:t>
            </a:r>
            <a:r>
              <a:rPr lang="uk-UA" dirty="0"/>
              <a:t> (31,9%)</a:t>
            </a:r>
          </a:p>
          <a:p>
            <a:pPr lvl="0"/>
            <a:r>
              <a:rPr lang="uk-UA" dirty="0"/>
              <a:t>9. Латвія (31,7%)</a:t>
            </a:r>
          </a:p>
          <a:p>
            <a:pPr lvl="0"/>
            <a:r>
              <a:rPr lang="uk-UA" dirty="0"/>
              <a:t>10. Литва (30,5%)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-1683568"/>
            <a:ext cx="8085609" cy="2552334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EB80A">
                    <a:shade val="75000"/>
                  </a:srgbClr>
                </a:solidFill>
              </a:rPr>
              <a:t>Екологічні проблеми</a:t>
            </a:r>
            <a:endParaRPr lang="ru-RU" altLang="ru-RU" sz="4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272" r="5667" b="10418"/>
          <a:stretch/>
        </p:blipFill>
        <p:spPr bwMode="auto">
          <a:xfrm>
            <a:off x="0" y="188640"/>
            <a:ext cx="1893339" cy="2008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86F3FD-7609-498E-7F3C-7BA753472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3688" y="188640"/>
            <a:ext cx="6330697" cy="813568"/>
          </a:xfrm>
          <a:solidFill>
            <a:schemeClr val="accent1">
              <a:lumMod val="40000"/>
              <a:lumOff val="60000"/>
            </a:schemeClr>
          </a:solidFill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000099"/>
                </a:solidFill>
              </a:rPr>
              <a:t>Екологічні проблеми</a:t>
            </a:r>
            <a:endParaRPr lang="ru-RU" altLang="ru-RU" sz="4800" b="1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3272" r="5667" b="10418"/>
          <a:stretch/>
        </p:blipFill>
        <p:spPr bwMode="auto">
          <a:xfrm>
            <a:off x="0" y="188640"/>
            <a:ext cx="1893339" cy="2008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277BAF-1010-4262-B5C7-EC16DCAF2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615" y="1124744"/>
            <a:ext cx="3994770" cy="266318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FE1785F-BAE2-49A3-A49C-BA48AD7D49BB}"/>
              </a:ext>
            </a:extLst>
          </p:cNvPr>
          <p:cNvSpPr/>
          <p:nvPr/>
        </p:nvSpPr>
        <p:spPr>
          <a:xfrm>
            <a:off x="251520" y="3356992"/>
            <a:ext cx="529208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000099"/>
                </a:solidFill>
                <a:latin typeface="Bookman Old Style" panose="02050604050505020204" pitchFamily="18" charset="0"/>
              </a:rPr>
              <a:t>Українську</a:t>
            </a:r>
            <a:r>
              <a:rPr lang="ru-RU" sz="36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0099"/>
                </a:solidFill>
                <a:latin typeface="Bookman Old Style" panose="02050604050505020204" pitchFamily="18" charset="0"/>
              </a:rPr>
              <a:t>питну</a:t>
            </a:r>
            <a:r>
              <a:rPr lang="ru-RU" sz="36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 воду </a:t>
            </a:r>
            <a:r>
              <a:rPr lang="ru-RU" sz="3600" b="1" dirty="0" err="1">
                <a:solidFill>
                  <a:srgbClr val="000099"/>
                </a:solidFill>
                <a:latin typeface="Bookman Old Style" panose="02050604050505020204" pitchFamily="18" charset="0"/>
              </a:rPr>
              <a:t>визнали</a:t>
            </a:r>
            <a:r>
              <a:rPr lang="ru-RU" sz="36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0099"/>
                </a:solidFill>
                <a:latin typeface="Bookman Old Style" panose="02050604050505020204" pitchFamily="18" charset="0"/>
              </a:rPr>
              <a:t>найгіршою</a:t>
            </a:r>
            <a:r>
              <a:rPr lang="ru-RU" sz="36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 у </a:t>
            </a:r>
            <a:r>
              <a:rPr lang="ru-RU" sz="3600" b="1" dirty="0" err="1">
                <a:solidFill>
                  <a:srgbClr val="000099"/>
                </a:solidFill>
                <a:latin typeface="Bookman Old Style" panose="02050604050505020204" pitchFamily="18" charset="0"/>
              </a:rPr>
              <a:t>світі</a:t>
            </a:r>
            <a:endParaRPr lang="uk-UA" sz="36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574792-D9A2-46BE-8856-7FF6ED884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080007"/>
            <a:ext cx="3099569" cy="20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34400" cy="94292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Формування екологічної свідомості дошкільника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96626911"/>
              </p:ext>
            </p:extLst>
          </p:nvPr>
        </p:nvGraphicFramePr>
        <p:xfrm>
          <a:off x="683568" y="908720"/>
          <a:ext cx="87849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2749"/>
            <a:ext cx="3167952" cy="316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16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3206"/>
            <a:ext cx="8568952" cy="1320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Ключове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значення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формуванні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природничо-екологічної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компетентності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дошкільника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відіграє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позиція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і      </a:t>
            </a:r>
            <a:r>
              <a:rPr lang="ru-RU" altLang="ru-RU" sz="32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дії</a:t>
            </a:r>
            <a:r>
              <a:rPr lang="ru-RU" altLang="ru-RU" sz="3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педагога  </a:t>
            </a:r>
            <a:endParaRPr lang="ru-RU" sz="3200" b="1" cap="none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43606"/>
            <a:ext cx="7858844" cy="524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564904"/>
            <a:ext cx="535274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Як має діяти вихователь?</a:t>
            </a:r>
          </a:p>
        </p:txBody>
      </p:sp>
    </p:spTree>
    <p:extLst>
      <p:ext uri="{BB962C8B-B14F-4D97-AF65-F5344CB8AC3E}">
        <p14:creationId xmlns:p14="http://schemas.microsoft.com/office/powerpoint/2010/main" val="118039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412133"/>
            <a:ext cx="4798336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природи</a:t>
            </a: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32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827584" y="404664"/>
            <a:ext cx="7576894" cy="86409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40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Позбутися</a:t>
            </a:r>
            <a:r>
              <a:rPr lang="ru-RU" altLang="ru-RU" sz="4000" cap="all" dirty="0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 </a:t>
            </a:r>
            <a:r>
              <a:rPr lang="ru-RU" altLang="ru-RU" sz="4000" cap="all" dirty="0" err="1">
                <a:ln w="31550" cmpd="sng">
                  <a:solidFill>
                    <a:srgbClr val="08A1D9">
                      <a:lumMod val="50000"/>
                    </a:srgb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ea typeface="+mj-ea"/>
                <a:cs typeface="+mj-cs"/>
              </a:rPr>
              <a:t>стереотипів</a:t>
            </a:r>
            <a:endParaRPr lang="uk-UA" sz="4000" dirty="0">
              <a:solidFill>
                <a:srgbClr val="000099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FA6F8A-457F-4EDA-85DD-3E34D106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048" y="4320169"/>
            <a:ext cx="2039505" cy="18108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B1BB73-5F91-48D3-80B3-E335C69F1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070"/>
          <a:stretch/>
        </p:blipFill>
        <p:spPr>
          <a:xfrm>
            <a:off x="6161976" y="1340768"/>
            <a:ext cx="2442471" cy="2808312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95B4974-D351-42B6-8F1B-F0F4166E504F}"/>
              </a:ext>
            </a:extLst>
          </p:cNvPr>
          <p:cNvSpPr/>
          <p:nvPr/>
        </p:nvSpPr>
        <p:spPr>
          <a:xfrm>
            <a:off x="537904" y="2492896"/>
            <a:ext cx="5256584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звички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акцентувати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увагу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</a:p>
          <a:p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корисності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/ 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шкідливості</a:t>
            </a:r>
            <a:endParaRPr lang="ru-RU" sz="2800" b="1" i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  <a:p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рослин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і 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тварин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оцінювати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</a:p>
          <a:p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об’єкти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природи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як</a:t>
            </a:r>
          </a:p>
          <a:p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гарні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» 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чи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 «</a:t>
            </a:r>
            <a:r>
              <a:rPr lang="ru-RU" sz="2800" b="1" i="1" dirty="0" err="1">
                <a:solidFill>
                  <a:srgbClr val="0000CC"/>
                </a:solidFill>
                <a:latin typeface="Bookman Old Style" panose="02050604050505020204" pitchFamily="18" charset="0"/>
              </a:rPr>
              <a:t>негарні</a:t>
            </a:r>
            <a:r>
              <a:rPr lang="ru-RU" sz="2800" b="1" i="1" dirty="0">
                <a:solidFill>
                  <a:srgbClr val="0000CC"/>
                </a:solidFill>
                <a:latin typeface="Bookman Old Style" panose="02050604050505020204" pitchFamily="18" charset="0"/>
              </a:rPr>
              <a:t>»</a:t>
            </a:r>
            <a:endParaRPr lang="uk-UA" sz="2800" b="1" i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59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2330</TotalTime>
  <Words>1162</Words>
  <Application>Microsoft Office PowerPoint</Application>
  <PresentationFormat>Екран (4:3)</PresentationFormat>
  <Paragraphs>188</Paragraphs>
  <Slides>37</Slides>
  <Notes>23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7" baseType="lpstr">
      <vt:lpstr>Arial</vt:lpstr>
      <vt:lpstr>Arial Black</vt:lpstr>
      <vt:lpstr>Bookman Old Style</vt:lpstr>
      <vt:lpstr>Calibri</vt:lpstr>
      <vt:lpstr>Franklin Gothic Medium</vt:lpstr>
      <vt:lpstr>Georgia</vt:lpstr>
      <vt:lpstr>Times New Roman</vt:lpstr>
      <vt:lpstr>Wingdings</vt:lpstr>
      <vt:lpstr>Wingdings 2</vt:lpstr>
      <vt:lpstr>Официальная</vt:lpstr>
      <vt:lpstr>                ІНФОРМАЦІЙНА ТРИБУНА «Сучасні проблеми екологічного виховання дітей та шляхи їх подолання»  </vt:lpstr>
      <vt:lpstr>Презентація PowerPoint</vt:lpstr>
      <vt:lpstr>Екологічні проблеми</vt:lpstr>
      <vt:lpstr>Екологічні проблеми</vt:lpstr>
      <vt:lpstr>Екологічні проблеми</vt:lpstr>
      <vt:lpstr>Екологічні проблеми</vt:lpstr>
      <vt:lpstr>Формування екологічної свідомості дошкільника</vt:lpstr>
      <vt:lpstr>Ключове значення у формуванні природничо-екологічної компетентності дошкільника відіграє позиція    і      дії педагога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Зробити батьків вихованців своїми партнерами</vt:lpstr>
      <vt:lpstr>Презентація PowerPoint</vt:lpstr>
      <vt:lpstr>Презентація PowerPoint</vt:lpstr>
      <vt:lpstr>Принцип позитивізму</vt:lpstr>
      <vt:lpstr>Презентація PowerPoint</vt:lpstr>
      <vt:lpstr>Презентація PowerPoint</vt:lpstr>
      <vt:lpstr>Принцип проблемності</vt:lpstr>
      <vt:lpstr>Принцип системності</vt:lpstr>
      <vt:lpstr>Принцип інтеграції</vt:lpstr>
      <vt:lpstr>Принцип наочності</vt:lpstr>
      <vt:lpstr>Принцип гуманізму</vt:lpstr>
      <vt:lpstr>Принцип послідовності</vt:lpstr>
      <vt:lpstr>Принцип безпечності</vt:lpstr>
      <vt:lpstr>Принцип діяльності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«Використання конструктора LEGO в різноманітних видах освітньої діяльності»</dc:title>
  <dc:creator>User</dc:creator>
  <cp:lastModifiedBy>Директор</cp:lastModifiedBy>
  <cp:revision>258</cp:revision>
  <cp:lastPrinted>2024-06-05T06:13:39Z</cp:lastPrinted>
  <dcterms:created xsi:type="dcterms:W3CDTF">2023-01-19T06:26:58Z</dcterms:created>
  <dcterms:modified xsi:type="dcterms:W3CDTF">2024-06-20T11:20:39Z</dcterms:modified>
</cp:coreProperties>
</file>